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318" r:id="rId3"/>
    <p:sldId id="319" r:id="rId4"/>
    <p:sldId id="320" r:id="rId5"/>
    <p:sldId id="343" r:id="rId6"/>
    <p:sldId id="321" r:id="rId7"/>
    <p:sldId id="344" r:id="rId8"/>
    <p:sldId id="325" r:id="rId9"/>
    <p:sldId id="327" r:id="rId10"/>
    <p:sldId id="278" r:id="rId11"/>
    <p:sldId id="279" r:id="rId12"/>
    <p:sldId id="287" r:id="rId13"/>
    <p:sldId id="288" r:id="rId14"/>
    <p:sldId id="300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6" r:id="rId27"/>
    <p:sldId id="317" r:id="rId28"/>
    <p:sldId id="342" r:id="rId29"/>
    <p:sldId id="257" r:id="rId30"/>
    <p:sldId id="260" r:id="rId31"/>
    <p:sldId id="345" r:id="rId32"/>
    <p:sldId id="347" r:id="rId33"/>
    <p:sldId id="346" r:id="rId34"/>
    <p:sldId id="261" r:id="rId35"/>
    <p:sldId id="262" r:id="rId36"/>
    <p:sldId id="263" r:id="rId37"/>
    <p:sldId id="264" r:id="rId38"/>
    <p:sldId id="265" r:id="rId39"/>
    <p:sldId id="266" r:id="rId40"/>
    <p:sldId id="267" r:id="rId41"/>
    <p:sldId id="268" r:id="rId42"/>
    <p:sldId id="269" r:id="rId43"/>
    <p:sldId id="270" r:id="rId44"/>
    <p:sldId id="271" r:id="rId45"/>
    <p:sldId id="272" r:id="rId46"/>
    <p:sldId id="273" r:id="rId47"/>
    <p:sldId id="274" r:id="rId48"/>
    <p:sldId id="275" r:id="rId49"/>
    <p:sldId id="276" r:id="rId50"/>
    <p:sldId id="27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E82E935-C8CC-4BA2-8684-F679BF8E0FD3}">
          <p14:sldIdLst>
            <p14:sldId id="256"/>
            <p14:sldId id="318"/>
            <p14:sldId id="319"/>
            <p14:sldId id="320"/>
            <p14:sldId id="343"/>
            <p14:sldId id="321"/>
            <p14:sldId id="344"/>
            <p14:sldId id="325"/>
            <p14:sldId id="327"/>
            <p14:sldId id="278"/>
            <p14:sldId id="279"/>
            <p14:sldId id="287"/>
            <p14:sldId id="288"/>
            <p14:sldId id="300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6"/>
            <p14:sldId id="317"/>
            <p14:sldId id="342"/>
            <p14:sldId id="257"/>
            <p14:sldId id="260"/>
            <p14:sldId id="345"/>
            <p14:sldId id="347"/>
            <p14:sldId id="346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</p14:sldIdLst>
        </p14:section>
        <p14:section name="Untitled Section" id="{0CC34631-3AE9-4B6B-8F84-FF41CC4353E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>
      <p:cViewPr varScale="1">
        <p:scale>
          <a:sx n="72" d="100"/>
          <a:sy n="72" d="100"/>
        </p:scale>
        <p:origin x="122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EB19-ED33-4859-B3E3-BF10EF5DF57C}" type="datetimeFigureOut">
              <a:rPr lang="en-US" smtClean="0"/>
              <a:t>24/05/11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6382-3A6C-4BC2-9867-FBEA16B422F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EB19-ED33-4859-B3E3-BF10EF5DF57C}" type="datetimeFigureOut">
              <a:rPr lang="en-US" smtClean="0"/>
              <a:t>24/05/11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6382-3A6C-4BC2-9867-FBEA16B422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EB19-ED33-4859-B3E3-BF10EF5DF57C}" type="datetimeFigureOut">
              <a:rPr lang="en-US" smtClean="0"/>
              <a:t>24/05/11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6382-3A6C-4BC2-9867-FBEA16B422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538C299F-C0EB-420E-8B3E-7B3877F3A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4A37B-3C6D-473A-8683-4D6A00C67E6A}" type="datetimeFigureOut">
              <a:rPr lang="en-US"/>
              <a:pPr>
                <a:defRPr/>
              </a:pPr>
              <a:t>24/05/11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9AFF3771-DBC8-4562-BD03-13A8E2C7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D5130AFF-DC84-4C9B-AC61-7B8D365D8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24575-59D3-41ED-9C07-1A6B2C4E7B7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805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EB19-ED33-4859-B3E3-BF10EF5DF57C}" type="datetimeFigureOut">
              <a:rPr lang="en-US" smtClean="0"/>
              <a:t>24/05/11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6382-3A6C-4BC2-9867-FBEA16B422F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EB19-ED33-4859-B3E3-BF10EF5DF57C}" type="datetimeFigureOut">
              <a:rPr lang="en-US" smtClean="0"/>
              <a:t>24/05/11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6382-3A6C-4BC2-9867-FBEA16B422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EB19-ED33-4859-B3E3-BF10EF5DF57C}" type="datetimeFigureOut">
              <a:rPr lang="en-US" smtClean="0"/>
              <a:t>24/05/11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6382-3A6C-4BC2-9867-FBEA16B422F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EB19-ED33-4859-B3E3-BF10EF5DF57C}" type="datetimeFigureOut">
              <a:rPr lang="en-US" smtClean="0"/>
              <a:t>24/05/11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6382-3A6C-4BC2-9867-FBEA16B422F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EB19-ED33-4859-B3E3-BF10EF5DF57C}" type="datetimeFigureOut">
              <a:rPr lang="en-US" smtClean="0"/>
              <a:t>24/05/11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6382-3A6C-4BC2-9867-FBEA16B422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EB19-ED33-4859-B3E3-BF10EF5DF57C}" type="datetimeFigureOut">
              <a:rPr lang="en-US" smtClean="0"/>
              <a:t>24/05/11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6382-3A6C-4BC2-9867-FBEA16B422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EB19-ED33-4859-B3E3-BF10EF5DF57C}" type="datetimeFigureOut">
              <a:rPr lang="en-US" smtClean="0"/>
              <a:t>24/05/11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6382-3A6C-4BC2-9867-FBEA16B422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EB19-ED33-4859-B3E3-BF10EF5DF57C}" type="datetimeFigureOut">
              <a:rPr lang="en-US" smtClean="0"/>
              <a:t>24/05/11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6382-3A6C-4BC2-9867-FBEA16B422F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6AEB19-ED33-4859-B3E3-BF10EF5DF57C}" type="datetimeFigureOut">
              <a:rPr lang="en-US" smtClean="0"/>
              <a:t>24/05/11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C06382-3A6C-4BC2-9867-FBEA16B422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7613668-80ED-4103-B1CC-3440B758A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2362200"/>
            <a:ext cx="8382000" cy="3886200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4400" dirty="0">
                <a:cs typeface="B Arshia" pitchFamily="2" charset="-78"/>
              </a:rPr>
              <a:t>سبک زندگی سالم از دیدگاه طب سنتی ایران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a-IR" sz="4400" dirty="0">
              <a:solidFill>
                <a:srgbClr val="0070C0"/>
              </a:solidFill>
              <a:cs typeface="B Arshia" pitchFamily="2" charset="-78"/>
            </a:endParaRP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200" dirty="0" err="1">
                <a:solidFill>
                  <a:srgbClr val="0070C0"/>
                </a:solidFill>
                <a:cs typeface="B Arshia" pitchFamily="2" charset="-78"/>
              </a:rPr>
              <a:t>دکترسیدحمیدرضا</a:t>
            </a:r>
            <a:r>
              <a:rPr lang="fa-IR" sz="3200" dirty="0">
                <a:solidFill>
                  <a:srgbClr val="0070C0"/>
                </a:solidFill>
                <a:cs typeface="B Arshia" pitchFamily="2" charset="-78"/>
              </a:rPr>
              <a:t> جوادی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2800" dirty="0">
                <a:solidFill>
                  <a:srgbClr val="0070C0"/>
                </a:solidFill>
                <a:cs typeface="B Arshia" pitchFamily="2" charset="-78"/>
              </a:rPr>
              <a:t>متخصص بیماری های مغز </a:t>
            </a:r>
            <a:r>
              <a:rPr lang="fa-IR" sz="2800" dirty="0" err="1">
                <a:solidFill>
                  <a:srgbClr val="0070C0"/>
                </a:solidFill>
                <a:cs typeface="B Arshia" pitchFamily="2" charset="-78"/>
              </a:rPr>
              <a:t>واعصاب</a:t>
            </a:r>
            <a:r>
              <a:rPr lang="fa-IR" sz="2800" dirty="0">
                <a:solidFill>
                  <a:srgbClr val="0070C0"/>
                </a:solidFill>
                <a:cs typeface="B Arshia" pitchFamily="2" charset="-78"/>
              </a:rPr>
              <a:t> 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2800" dirty="0">
                <a:solidFill>
                  <a:srgbClr val="0070C0"/>
                </a:solidFill>
                <a:cs typeface="B Arshia" pitchFamily="2" charset="-78"/>
              </a:rPr>
              <a:t>مدرس </a:t>
            </a:r>
            <a:r>
              <a:rPr lang="fa-IR" sz="2800" dirty="0" err="1">
                <a:solidFill>
                  <a:srgbClr val="0070C0"/>
                </a:solidFill>
                <a:cs typeface="B Arshia" pitchFamily="2" charset="-78"/>
              </a:rPr>
              <a:t>وپژوهشگر</a:t>
            </a:r>
            <a:r>
              <a:rPr lang="fa-IR" sz="2800" dirty="0">
                <a:solidFill>
                  <a:srgbClr val="0070C0"/>
                </a:solidFill>
                <a:cs typeface="B Arshia" pitchFamily="2" charset="-78"/>
              </a:rPr>
              <a:t> طب سنتی </a:t>
            </a:r>
            <a:r>
              <a:rPr lang="fa-IR" sz="2800" dirty="0" err="1">
                <a:solidFill>
                  <a:srgbClr val="0070C0"/>
                </a:solidFill>
                <a:cs typeface="B Arshia" pitchFamily="2" charset="-78"/>
              </a:rPr>
              <a:t>ومکمل</a:t>
            </a:r>
            <a:endParaRPr lang="fa-IR" sz="2800" dirty="0">
              <a:solidFill>
                <a:srgbClr val="0070C0"/>
              </a:solidFill>
              <a:cs typeface="B Arshia" pitchFamily="2" charset="-78"/>
            </a:endParaRP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a-IR" sz="2800" dirty="0">
              <a:solidFill>
                <a:srgbClr val="0070C0"/>
              </a:solidFill>
              <a:cs typeface="B Arshia" pitchFamily="2" charset="-78"/>
            </a:endParaRP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2800" dirty="0">
                <a:solidFill>
                  <a:srgbClr val="0070C0"/>
                </a:solidFill>
                <a:cs typeface="B Arshia" pitchFamily="2" charset="-78"/>
              </a:rPr>
              <a:t>معاونت امور دانشجویی دانشگاه صنعتی خواجه نصیرالدین طوسی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1C1FB-60F5-4D62-9111-625DA8517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81000"/>
            <a:ext cx="10744200" cy="1981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B Davat" pitchFamily="2" charset="-78"/>
              </a:rPr>
              <a:t>    </a:t>
            </a:r>
            <a:r>
              <a:rPr lang="fa-IR" dirty="0" err="1">
                <a:cs typeface="B Davat" pitchFamily="2" charset="-78"/>
              </a:rPr>
              <a:t>بسم</a:t>
            </a:r>
            <a:r>
              <a:rPr lang="fa-IR" dirty="0">
                <a:cs typeface="B Davat" pitchFamily="2" charset="-78"/>
              </a:rPr>
              <a:t> الله </a:t>
            </a:r>
            <a:r>
              <a:rPr lang="fa-IR" dirty="0" err="1">
                <a:cs typeface="B Davat" pitchFamily="2" charset="-78"/>
              </a:rPr>
              <a:t>الرحمن</a:t>
            </a:r>
            <a:r>
              <a:rPr lang="fa-IR" dirty="0">
                <a:cs typeface="B Davat" pitchFamily="2" charset="-78"/>
              </a:rPr>
              <a:t> </a:t>
            </a:r>
            <a:r>
              <a:rPr lang="fa-IR" dirty="0" err="1">
                <a:cs typeface="B Davat" pitchFamily="2" charset="-78"/>
              </a:rPr>
              <a:t>الرحیم</a:t>
            </a:r>
            <a:br>
              <a:rPr lang="fa-IR" dirty="0"/>
            </a:b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3B67A60-55A1-414C-8D8F-FAEFBB8B7B9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3200400"/>
          <a:ext cx="82296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06623">
                <a:tc>
                  <a:txBody>
                    <a:bodyPr/>
                    <a:lstStyle/>
                    <a:p>
                      <a:pPr algn="ctr"/>
                      <a:r>
                        <a:rPr lang="fa-IR" sz="3100" b="1" dirty="0">
                          <a:cs typeface="B Hamid" pitchFamily="2" charset="-78"/>
                        </a:rPr>
                        <a:t>آتش</a:t>
                      </a:r>
                      <a:endParaRPr lang="en-US" sz="3100" b="1" dirty="0">
                        <a:cs typeface="B Hamid" pitchFamily="2" charset="-78"/>
                      </a:endParaRPr>
                    </a:p>
                  </a:txBody>
                  <a:tcPr marT="39057" marB="390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100" b="1" dirty="0">
                          <a:cs typeface="B Hamid" pitchFamily="2" charset="-78"/>
                        </a:rPr>
                        <a:t>هوا</a:t>
                      </a:r>
                      <a:endParaRPr lang="en-US" sz="3100" b="1" dirty="0">
                        <a:cs typeface="B Hamid" pitchFamily="2" charset="-78"/>
                      </a:endParaRPr>
                    </a:p>
                  </a:txBody>
                  <a:tcPr marT="39057" marB="390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100" b="1" dirty="0">
                          <a:cs typeface="B Hamid" pitchFamily="2" charset="-78"/>
                        </a:rPr>
                        <a:t>آب</a:t>
                      </a:r>
                      <a:endParaRPr lang="en-US" sz="3100" b="1" dirty="0">
                        <a:cs typeface="B Hamid" pitchFamily="2" charset="-78"/>
                      </a:endParaRPr>
                    </a:p>
                  </a:txBody>
                  <a:tcPr marT="39057" marB="390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100" b="1" dirty="0">
                          <a:cs typeface="B Hamid" pitchFamily="2" charset="-78"/>
                        </a:rPr>
                        <a:t>خاک</a:t>
                      </a:r>
                      <a:endParaRPr lang="en-US" sz="3100" b="1" dirty="0">
                        <a:cs typeface="B Hamid" pitchFamily="2" charset="-78"/>
                      </a:endParaRPr>
                    </a:p>
                  </a:txBody>
                  <a:tcPr marT="39057" marB="390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100" b="1" dirty="0">
                          <a:cs typeface="B Hamid" pitchFamily="2" charset="-78"/>
                        </a:rPr>
                        <a:t>4</a:t>
                      </a:r>
                      <a:r>
                        <a:rPr lang="fa-IR" sz="3100" b="1" baseline="0" dirty="0">
                          <a:cs typeface="B Hamid" pitchFamily="2" charset="-78"/>
                        </a:rPr>
                        <a:t> رکن</a:t>
                      </a:r>
                      <a:endParaRPr lang="en-US" sz="3100" b="1" dirty="0">
                        <a:cs typeface="B Hamid" pitchFamily="2" charset="-78"/>
                      </a:endParaRPr>
                    </a:p>
                  </a:txBody>
                  <a:tcPr marT="39057" marB="3905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4177">
                <a:tc>
                  <a:txBody>
                    <a:bodyPr/>
                    <a:lstStyle/>
                    <a:p>
                      <a:pPr algn="ctr"/>
                      <a:r>
                        <a:rPr lang="fa-IR" sz="3100" b="1" dirty="0">
                          <a:cs typeface="B Hamid" pitchFamily="2" charset="-78"/>
                        </a:rPr>
                        <a:t>گرم و خشک</a:t>
                      </a:r>
                      <a:endParaRPr lang="en-US" sz="3100" b="1" dirty="0">
                        <a:cs typeface="B Hamid" pitchFamily="2" charset="-78"/>
                      </a:endParaRPr>
                    </a:p>
                  </a:txBody>
                  <a:tcPr marT="39057" marB="390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100" b="1" dirty="0">
                          <a:cs typeface="B Hamid" pitchFamily="2" charset="-78"/>
                        </a:rPr>
                        <a:t>گرم و تر</a:t>
                      </a:r>
                      <a:endParaRPr lang="en-US" sz="3100" b="1" dirty="0">
                        <a:cs typeface="B Hamid" pitchFamily="2" charset="-78"/>
                      </a:endParaRPr>
                    </a:p>
                  </a:txBody>
                  <a:tcPr marT="39057" marB="390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100" b="1" dirty="0">
                          <a:cs typeface="B Hamid" pitchFamily="2" charset="-78"/>
                        </a:rPr>
                        <a:t>سرد و تر</a:t>
                      </a:r>
                      <a:endParaRPr lang="en-US" sz="3100" b="1" dirty="0">
                        <a:cs typeface="B Hamid" pitchFamily="2" charset="-78"/>
                      </a:endParaRPr>
                    </a:p>
                  </a:txBody>
                  <a:tcPr marT="39057" marB="390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100" b="1" dirty="0">
                          <a:cs typeface="B Hamid" pitchFamily="2" charset="-78"/>
                        </a:rPr>
                        <a:t>سرد و خشک</a:t>
                      </a:r>
                      <a:endParaRPr lang="en-US" sz="3100" b="1" dirty="0">
                        <a:cs typeface="B Hamid" pitchFamily="2" charset="-78"/>
                      </a:endParaRPr>
                    </a:p>
                  </a:txBody>
                  <a:tcPr marT="39057" marB="390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100" b="1" dirty="0">
                          <a:cs typeface="B Hamid" pitchFamily="2" charset="-78"/>
                        </a:rPr>
                        <a:t>کیفیت های اولیه</a:t>
                      </a:r>
                      <a:endParaRPr lang="en-US" sz="3100" b="1" dirty="0">
                        <a:cs typeface="B Hamid" pitchFamily="2" charset="-78"/>
                      </a:endParaRPr>
                    </a:p>
                  </a:txBody>
                  <a:tcPr marT="39057" marB="3905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B4FF24-9727-4546-8C2F-A7C1FB42B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br>
              <a:rPr lang="fa-IR" sz="4400" dirty="0">
                <a:cs typeface="Andalus" pitchFamily="2" charset="-78"/>
              </a:rPr>
            </a:br>
            <a:r>
              <a:rPr lang="fa-IR" sz="4400" dirty="0">
                <a:cs typeface="Andalus" pitchFamily="2" charset="-78"/>
              </a:rPr>
              <a:t>ارکان</a:t>
            </a:r>
            <a:br>
              <a:rPr lang="fa-IR" sz="4400" dirty="0">
                <a:cs typeface="Andalus" pitchFamily="2" charset="-78"/>
              </a:rPr>
            </a:br>
            <a:r>
              <a:rPr lang="fa-IR" sz="4400" dirty="0">
                <a:cs typeface="B Badr" pitchFamily="2" charset="-78"/>
              </a:rPr>
              <a:t>کیفیت های اولیه 4 رکن</a:t>
            </a:r>
            <a:endParaRPr sz="4400" dirty="0">
              <a:cs typeface="B Badr" pitchFamily="2" charset="-7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24FF7-C3DA-4B5D-9E63-63F479FBA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00600"/>
          </a:xfrm>
        </p:spPr>
        <p:txBody>
          <a:bodyPr>
            <a:normAutofit lnSpcReduction="10000"/>
          </a:bodyPr>
          <a:lstStyle/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>
                <a:cs typeface="B Homa" pitchFamily="2" charset="-78"/>
              </a:rPr>
              <a:t>آیا خاک عنصری همان                             است؟!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a-IR" dirty="0">
              <a:cs typeface="B Homa" pitchFamily="2" charset="-78"/>
            </a:endParaRP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a-IR" dirty="0">
              <a:cs typeface="B Homa" pitchFamily="2" charset="-78"/>
            </a:endParaRP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a-IR" dirty="0">
              <a:cs typeface="B Homa" pitchFamily="2" charset="-78"/>
            </a:endParaRP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>
                <a:cs typeface="B Homa" pitchFamily="2" charset="-78"/>
              </a:rPr>
              <a:t>آیا آب عنصری همان                               است؟!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a-IR" dirty="0">
              <a:cs typeface="B Homa" pitchFamily="2" charset="-78"/>
            </a:endParaRP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>
                <a:cs typeface="B Homa" pitchFamily="2" charset="-78"/>
              </a:rPr>
              <a:t>آیا هوای عنصری همان                             است؟!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a-IR" dirty="0">
              <a:cs typeface="B Homa" pitchFamily="2" charset="-78"/>
            </a:endParaRP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a-IR" dirty="0">
              <a:cs typeface="B Homa" pitchFamily="2" charset="-78"/>
            </a:endParaRP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a-IR" dirty="0">
              <a:cs typeface="B Homa" pitchFamily="2" charset="-78"/>
            </a:endParaRP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a-IR" dirty="0">
              <a:cs typeface="B Homa" pitchFamily="2" charset="-78"/>
            </a:endParaRP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>
                <a:cs typeface="B Homa" pitchFamily="2" charset="-78"/>
              </a:rPr>
              <a:t>آیا آتش عنصری همان                            است؟!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a-IR" dirty="0">
              <a:cs typeface="B Homa" pitchFamily="2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98DE66-9CD5-41BB-A47D-F56009073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sz="4400" dirty="0">
              <a:cs typeface="Andalus" pitchFamily="2" charset="-78"/>
            </a:endParaRPr>
          </a:p>
        </p:txBody>
      </p:sp>
      <p:pic>
        <p:nvPicPr>
          <p:cNvPr id="5" name="Picture 4" descr="hope.JPG">
            <a:extLst>
              <a:ext uri="{FF2B5EF4-FFF2-40B4-BE49-F238E27FC236}">
                <a16:creationId xmlns:a16="http://schemas.microsoft.com/office/drawing/2014/main" id="{0924FD01-3F7F-48A2-80E8-FD74D76C5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1295400"/>
            <a:ext cx="147955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آب1.jpeg">
            <a:extLst>
              <a:ext uri="{FF2B5EF4-FFF2-40B4-BE49-F238E27FC236}">
                <a16:creationId xmlns:a16="http://schemas.microsoft.com/office/drawing/2014/main" id="{0D5CA520-1477-4D7E-BB04-22AC0D903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43200"/>
            <a:ext cx="7620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ire.jpg">
            <a:extLst>
              <a:ext uri="{FF2B5EF4-FFF2-40B4-BE49-F238E27FC236}">
                <a16:creationId xmlns:a16="http://schemas.microsoft.com/office/drawing/2014/main" id="{1EBF9F69-9D06-455B-905C-B54580F4E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5181600"/>
            <a:ext cx="91598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untitled1.jpg">
            <a:extLst>
              <a:ext uri="{FF2B5EF4-FFF2-40B4-BE49-F238E27FC236}">
                <a16:creationId xmlns:a16="http://schemas.microsoft.com/office/drawing/2014/main" id="{A44E3069-8DE0-494F-BD17-A4A6CCDAC1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798888"/>
            <a:ext cx="13906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3" grpId="3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02D8B-3400-4A24-A35C-4237E0D88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0060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600" dirty="0">
                <a:solidFill>
                  <a:srgbClr val="FF0000"/>
                </a:solidFill>
                <a:cs typeface="B Badr" pitchFamily="2" charset="-78"/>
              </a:rPr>
              <a:t>در جهان آفرینش بی نهایت مزاج داریم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600" dirty="0">
                <a:cs typeface="B Hamid" pitchFamily="2" charset="-78"/>
              </a:rPr>
              <a:t>چراکه نسبت آمیختن عناصر چهارگانه باهم متفاوت است.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600" dirty="0">
                <a:cs typeface="B Hamid" pitchFamily="2" charset="-78"/>
              </a:rPr>
              <a:t>به همین دلیل است که هیچ دو شخصی یکسان نیستند و بنابر این درمان یک بیماری در دو فرد نمی تواند کاملاً یکسان باشد.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60101D-8B1E-41B3-ADE9-3925CA26B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sz="4400" dirty="0"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2BCB9-6B89-4ED6-9FFD-DA3033C9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00600"/>
          </a:xfrm>
        </p:spPr>
        <p:txBody>
          <a:bodyPr>
            <a:normAutofit lnSpcReduction="10000"/>
          </a:bodyPr>
          <a:lstStyle/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200" dirty="0">
                <a:cs typeface="B Badr" pitchFamily="2" charset="-78"/>
              </a:rPr>
              <a:t>مزاج ها به طور کلی به 9 مزاج اصلی تقسیم می شوند.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200" dirty="0">
                <a:cs typeface="B Badr" pitchFamily="2" charset="-78"/>
              </a:rPr>
              <a:t>این مزاج می تواند بر حسب شرایط محیطی و خاص مثل فصل، سن، جنسیت، مکان زندگی و ... تحت تاثیر قرار گرفته و تغییر کند. (مزاج </a:t>
            </a:r>
            <a:endParaRPr lang="en-US" sz="3200" dirty="0">
              <a:cs typeface="B Badr" pitchFamily="2" charset="-78"/>
            </a:endParaRP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200" dirty="0">
                <a:cs typeface="B Badr" pitchFamily="2" charset="-78"/>
              </a:rPr>
              <a:t>اکتسابی)</a:t>
            </a:r>
            <a:endParaRPr lang="en-US" sz="3200" dirty="0">
              <a:cs typeface="B Badr" pitchFamily="2" charset="-78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200" dirty="0">
                <a:cs typeface="B Badr" pitchFamily="2" charset="-78"/>
              </a:rPr>
              <a:t>یک مزاج معتدل داریم و 8 مزاج نامعتدل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a-IR" dirty="0">
              <a:cs typeface="B Homa" pitchFamily="2" charset="-78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>
                <a:solidFill>
                  <a:schemeClr val="tx2">
                    <a:lumMod val="10000"/>
                  </a:schemeClr>
                </a:solidFill>
                <a:cs typeface="B Homa" pitchFamily="2" charset="-78"/>
              </a:rPr>
              <a:t>مزاج معتدل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>
                <a:solidFill>
                  <a:schemeClr val="accent4">
                    <a:lumMod val="50000"/>
                  </a:schemeClr>
                </a:solidFill>
                <a:cs typeface="B Homa" pitchFamily="2" charset="-78"/>
              </a:rPr>
              <a:t>اگر بدن انسان از مقادیر متناسب خاک، آب، هوا و آتش عنصری ترکیب شده باشد، مزاج معتدل به وجود می آید.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B0872B-472D-498F-8DB7-86AC27F7E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sz="4400" dirty="0"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9B939-ACBC-469A-AC87-5F751D0AE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533400"/>
            <a:ext cx="8153400" cy="4800600"/>
          </a:xfrm>
        </p:spPr>
        <p:txBody>
          <a:bodyPr>
            <a:normAutofit/>
          </a:bodyPr>
          <a:lstStyle/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200" dirty="0">
                <a:solidFill>
                  <a:srgbClr val="FF0000"/>
                </a:solidFill>
                <a:cs typeface="B Homa" pitchFamily="2" charset="-78"/>
              </a:rPr>
              <a:t>دوران حرارت انسان بر اساس این حرارت و رطوبت به 4 مرحله تقسیم می شود: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>
                <a:solidFill>
                  <a:schemeClr val="accent4">
                    <a:lumMod val="50000"/>
                  </a:schemeClr>
                </a:solidFill>
                <a:cs typeface="B Homa" pitchFamily="2" charset="-78"/>
              </a:rPr>
              <a:t>1. مرحله ی رشد :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200" dirty="0">
                <a:cs typeface="B Hamid" pitchFamily="2" charset="-78"/>
              </a:rPr>
              <a:t>از بدو تولد تا 30 سالگی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200" dirty="0">
                <a:cs typeface="B Hamid" pitchFamily="2" charset="-78"/>
              </a:rPr>
              <a:t>بدن پیوسته در حال رشد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200" dirty="0">
                <a:cs typeface="B Hamid" pitchFamily="2" charset="-78"/>
              </a:rPr>
              <a:t>بالابودن میزان حرارت و رطوبت 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200" dirty="0">
                <a:cs typeface="B Hamid" pitchFamily="2" charset="-78"/>
              </a:rPr>
              <a:t>نوزاد بیشترین رطوبت را دارد و به کمک حرارت موجود، بیشترین میزان رشد در این مرحله به وقوع می پیوندد.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a-IR" dirty="0">
              <a:cs typeface="B Homa" pitchFamily="2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25BC5-FA01-4290-84FD-E31D3353E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sz="4400" dirty="0"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31A9C-7704-499B-A379-B8754A3D2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00600"/>
          </a:xfrm>
        </p:spPr>
        <p:txBody>
          <a:bodyPr>
            <a:normAutofit/>
          </a:bodyPr>
          <a:lstStyle/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600" dirty="0">
                <a:solidFill>
                  <a:schemeClr val="bg2">
                    <a:lumMod val="50000"/>
                  </a:schemeClr>
                </a:solidFill>
                <a:cs typeface="B Homa" pitchFamily="2" charset="-78"/>
              </a:rPr>
              <a:t>یکی از اختلالات رشد، به هم خوردن تعادل بین حرارت و رطوبت می باشد.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a-IR" dirty="0">
              <a:cs typeface="B Homa" pitchFamily="2" charset="-78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>
                <a:cs typeface="B Homa" pitchFamily="2" charset="-78"/>
              </a:rPr>
              <a:t>کودکی که بیش از اندازه فعالیت می کند و حرارت او بیش از اندازه است، دچار اختلال در رشد می شود.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87A5E4-A3EA-4FAB-B8EF-2A8B7A687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sz="4400" dirty="0">
              <a:cs typeface="Andalus" pitchFamily="2" charset="-78"/>
            </a:endParaRPr>
          </a:p>
        </p:txBody>
      </p:sp>
      <p:pic>
        <p:nvPicPr>
          <p:cNvPr id="4" name="Picture 3" descr="9ead39921d611cd4024f64edf7fdd686.jpg">
            <a:extLst>
              <a:ext uri="{FF2B5EF4-FFF2-40B4-BE49-F238E27FC236}">
                <a16:creationId xmlns:a16="http://schemas.microsoft.com/office/drawing/2014/main" id="{32624520-688F-4478-A0BD-18584E53A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92738"/>
            <a:ext cx="180975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990C9-8A96-41D7-9C0D-473781D3E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00600"/>
          </a:xfrm>
        </p:spPr>
        <p:txBody>
          <a:bodyPr>
            <a:normAutofit/>
          </a:bodyPr>
          <a:lstStyle/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600" dirty="0">
                <a:solidFill>
                  <a:schemeClr val="bg1"/>
                </a:solidFill>
                <a:cs typeface="B Homa" pitchFamily="2" charset="-78"/>
              </a:rPr>
              <a:t>2. مرحله ی جوانی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200" dirty="0">
                <a:solidFill>
                  <a:schemeClr val="accent2">
                    <a:lumMod val="50000"/>
                  </a:schemeClr>
                </a:solidFill>
                <a:cs typeface="B Hamid" pitchFamily="2" charset="-78"/>
              </a:rPr>
              <a:t>بین 30 تا 40 سالگی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200" dirty="0">
                <a:solidFill>
                  <a:schemeClr val="accent2">
                    <a:lumMod val="50000"/>
                  </a:schemeClr>
                </a:solidFill>
                <a:cs typeface="B Hamid" pitchFamily="2" charset="-78"/>
              </a:rPr>
              <a:t>رطوبت و حرارت غریزی هر دو در حد تعادل وجود دارند.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a-IR" sz="3200" dirty="0">
              <a:solidFill>
                <a:schemeClr val="accent2">
                  <a:lumMod val="50000"/>
                </a:schemeClr>
              </a:solidFill>
              <a:cs typeface="B Hamid" pitchFamily="2" charset="-78"/>
            </a:endParaRP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a-IR" sz="3200" dirty="0">
              <a:solidFill>
                <a:schemeClr val="accent6">
                  <a:lumMod val="50000"/>
                </a:schemeClr>
              </a:solidFill>
              <a:cs typeface="B Hamid" pitchFamily="2" charset="-78"/>
            </a:endParaRP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200" dirty="0">
                <a:solidFill>
                  <a:schemeClr val="accent6">
                    <a:lumMod val="50000"/>
                  </a:schemeClr>
                </a:solidFill>
                <a:cs typeface="B Hamid" pitchFamily="2" charset="-78"/>
              </a:rPr>
              <a:t>مرحله ی جوانی = معتدل ترین مزاج سنی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200" dirty="0">
                <a:solidFill>
                  <a:schemeClr val="accent6">
                    <a:lumMod val="50000"/>
                  </a:schemeClr>
                </a:solidFill>
                <a:cs typeface="B Hamid" pitchFamily="2" charset="-78"/>
              </a:rPr>
              <a:t>البته در طول جوانی رطوبت غریزی به آرامی از دست می رود و مزاج به سمت گرمی و خشکی تمایل می یابد</a:t>
            </a:r>
            <a:r>
              <a:rPr lang="fa-IR" sz="3200" dirty="0">
                <a:solidFill>
                  <a:schemeClr val="accent2">
                    <a:lumMod val="50000"/>
                  </a:schemeClr>
                </a:solidFill>
                <a:cs typeface="B Hamid" pitchFamily="2" charset="-78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1B316D-758F-4FC2-BE1F-4674AA629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sz="4400" dirty="0"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59118-8FD3-43AF-91C2-5C066C276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00600"/>
          </a:xfrm>
        </p:spPr>
        <p:txBody>
          <a:bodyPr>
            <a:normAutofit/>
          </a:bodyPr>
          <a:lstStyle/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Homa" pitchFamily="2" charset="-78"/>
              </a:rPr>
              <a:t>در این دوره فرد مستعد بی خوابی و اضطراب می باشد </a:t>
            </a:r>
            <a:r>
              <a:rPr lang="fa-IR" dirty="0">
                <a:cs typeface="B Homa" pitchFamily="2" charset="-78"/>
              </a:rPr>
              <a:t>:</a:t>
            </a:r>
          </a:p>
        </p:txBody>
      </p:sp>
      <p:pic>
        <p:nvPicPr>
          <p:cNvPr id="4" name="Picture 3" descr="4vsng45.jpg">
            <a:extLst>
              <a:ext uri="{FF2B5EF4-FFF2-40B4-BE49-F238E27FC236}">
                <a16:creationId xmlns:a16="http://schemas.microsoft.com/office/drawing/2014/main" id="{2C0DD1A1-431B-4509-B139-CC4BC0B07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70" y="2485832"/>
            <a:ext cx="38608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92B05FC-F162-4801-B207-27CD2C9C3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D3A2F-8F0D-4B00-B9B1-F6799409C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00600"/>
          </a:xfrm>
        </p:spPr>
        <p:txBody>
          <a:bodyPr>
            <a:normAutofit/>
          </a:bodyPr>
          <a:lstStyle/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200" dirty="0">
                <a:cs typeface="B Homa" pitchFamily="2" charset="-78"/>
              </a:rPr>
              <a:t>3. مرحله ی میانسالی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200" dirty="0">
                <a:solidFill>
                  <a:schemeClr val="accent4">
                    <a:lumMod val="75000"/>
                  </a:schemeClr>
                </a:solidFill>
                <a:cs typeface="B Hamid" pitchFamily="2" charset="-78"/>
              </a:rPr>
              <a:t>بین 40 تا 60 سالگی(دوران جا افتادگی)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200" dirty="0">
                <a:solidFill>
                  <a:schemeClr val="accent4">
                    <a:lumMod val="75000"/>
                  </a:schemeClr>
                </a:solidFill>
                <a:cs typeface="B Hamid" pitchFamily="2" charset="-78"/>
              </a:rPr>
              <a:t>تحلیل تدریجی قوای بدن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200" dirty="0">
                <a:solidFill>
                  <a:schemeClr val="accent4">
                    <a:lumMod val="75000"/>
                  </a:schemeClr>
                </a:solidFill>
                <a:cs typeface="B Hamid" pitchFamily="2" charset="-78"/>
              </a:rPr>
              <a:t>حرارت غریزی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200" dirty="0">
                <a:solidFill>
                  <a:schemeClr val="accent4">
                    <a:lumMod val="75000"/>
                  </a:schemeClr>
                </a:solidFill>
                <a:cs typeface="B Hamid" pitchFamily="2" charset="-78"/>
              </a:rPr>
              <a:t>مزاج این سن به سمت سردی و خشکی می رود.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200" dirty="0">
                <a:solidFill>
                  <a:schemeClr val="accent4">
                    <a:lumMod val="75000"/>
                  </a:schemeClr>
                </a:solidFill>
                <a:cs typeface="B Hamid" pitchFamily="2" charset="-78"/>
              </a:rPr>
              <a:t>انسان در این دوره مستعد بیماری های سوداوی مانند بواسیر، واریس و افسردگی می شود. 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a-IR" dirty="0">
              <a:solidFill>
                <a:schemeClr val="accent4">
                  <a:lumMod val="75000"/>
                </a:schemeClr>
              </a:solidFill>
              <a:cs typeface="B Homa" pitchFamily="2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CF9483-64F2-4F7B-BF61-D5D0D8731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sz="4400" dirty="0">
              <a:cs typeface="Andalus" pitchFamily="2" charset="-78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2873B6E-7DB8-4602-AB47-5D13DF6FE368}"/>
              </a:ext>
            </a:extLst>
          </p:cNvPr>
          <p:cNvCxnSpPr/>
          <p:nvPr/>
        </p:nvCxnSpPr>
        <p:spPr>
          <a:xfrm rot="5400000">
            <a:off x="6249988" y="3505200"/>
            <a:ext cx="6080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3" grpId="3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B92E7-5B34-4584-AAA5-0D898B7C1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00600"/>
          </a:xfrm>
        </p:spPr>
        <p:txBody>
          <a:bodyPr>
            <a:normAutofit/>
          </a:bodyPr>
          <a:lstStyle/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200" dirty="0">
                <a:solidFill>
                  <a:schemeClr val="bg1">
                    <a:lumMod val="85000"/>
                    <a:lumOff val="15000"/>
                  </a:schemeClr>
                </a:solidFill>
                <a:cs typeface="B Homa" pitchFamily="2" charset="-78"/>
              </a:rPr>
              <a:t>4. مرحله ی پیری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600" dirty="0">
                <a:solidFill>
                  <a:schemeClr val="accent4">
                    <a:lumMod val="50000"/>
                  </a:schemeClr>
                </a:solidFill>
                <a:cs typeface="B Badr" pitchFamily="2" charset="-78"/>
              </a:rPr>
              <a:t>از 60 سالگی به بعد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600" dirty="0">
                <a:solidFill>
                  <a:schemeClr val="accent4">
                    <a:lumMod val="50000"/>
                  </a:schemeClr>
                </a:solidFill>
                <a:cs typeface="B Badr" pitchFamily="2" charset="-78"/>
              </a:rPr>
              <a:t>ضعف شدید در قوا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600" dirty="0">
                <a:solidFill>
                  <a:schemeClr val="accent4">
                    <a:lumMod val="50000"/>
                  </a:schemeClr>
                </a:solidFill>
                <a:cs typeface="B Badr" pitchFamily="2" charset="-78"/>
              </a:rPr>
              <a:t>مزاج افراد پیر سرد و تر است.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600" dirty="0">
                <a:solidFill>
                  <a:schemeClr val="accent4">
                    <a:lumMod val="50000"/>
                  </a:schemeClr>
                </a:solidFill>
                <a:cs typeface="B Badr" pitchFamily="2" charset="-78"/>
              </a:rPr>
              <a:t>بعضی حکما معتقدند در سن پیری، مزاج فرد متغیر بوده و تابع شرایط محیط و رژیم غذایی است</a:t>
            </a:r>
            <a:r>
              <a:rPr lang="fa-IR" dirty="0">
                <a:cs typeface="B Homa" pitchFamily="2" charset="-78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A72B47-569E-4757-8D44-2431D861E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sz="4400" dirty="0"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DBC5C8-603B-4DB4-98B6-DC0A3022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1676400"/>
            <a:ext cx="6705600" cy="487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a-IR" sz="3200" b="1" dirty="0">
              <a:cs typeface="B Kamran" pitchFamily="2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1C3DCE-8539-4E17-B89A-9000E0604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0"/>
            <a:ext cx="8305800" cy="19812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endParaRPr b="1" dirty="0">
              <a:cs typeface="B Fantezy" pitchFamily="2" charset="-78"/>
            </a:endParaRPr>
          </a:p>
        </p:txBody>
      </p:sp>
      <p:pic>
        <p:nvPicPr>
          <p:cNvPr id="6148" name="Picture 2" descr="C:\Documents and Settings\sajjad\Desktop\تصاویر سخنرانی\kolliat-copy.gif">
            <a:extLst>
              <a:ext uri="{FF2B5EF4-FFF2-40B4-BE49-F238E27FC236}">
                <a16:creationId xmlns:a16="http://schemas.microsoft.com/office/drawing/2014/main" id="{EC896245-F9ED-4AFB-ACE5-881E51250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012" y="457200"/>
            <a:ext cx="4343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0CA1E6-49CF-44AB-BA44-E0635D6F5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8" y="457200"/>
            <a:ext cx="44958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6A9BA-EC69-449A-9146-F97C33C0F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200" dirty="0">
                <a:solidFill>
                  <a:schemeClr val="accent4">
                    <a:lumMod val="50000"/>
                  </a:schemeClr>
                </a:solidFill>
                <a:cs typeface="B Badr" pitchFamily="2" charset="-78"/>
              </a:rPr>
              <a:t>تعامل مزاج ذاتی با مزاج اکتسابی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  <a:cs typeface="B Homa" pitchFamily="2" charset="-78"/>
              </a:rPr>
              <a:t>افرادی که به لحاظ موروثی مزاج سرد و خشک دارند، در سنین کهولت دچار تشدید علایم سردی و خشکی می شوند در حالی که در سن رشد حال بهتری دارند.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  <a:cs typeface="B Homa" pitchFamily="2" charset="-78"/>
              </a:rPr>
              <a:t>بر عکس، افراد گرم و تر در ایام رشد به مشکلات ناشی از غلبه ی گرمی و تری دچار می شوند، در حالی که در سنین بالا به اعتدال نزدیک ترند.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a-IR" dirty="0">
              <a:cs typeface="B Homa" pitchFamily="2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7772D9-6D2B-4AC1-A08A-4E847EB26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sz="4400" dirty="0">
              <a:cs typeface="Andalus" pitchFamily="2" charset="-78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D692A7E-60DE-492F-BDF9-9977820DF554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4800600"/>
          <a:ext cx="7315200" cy="1362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Homa" pitchFamily="2" charset="-78"/>
                        </a:rPr>
                        <a:t>پیری (شیخوخیت)</a:t>
                      </a:r>
                      <a:endParaRPr lang="en-US" sz="2000" dirty="0">
                        <a:cs typeface="B Homa" pitchFamily="2" charset="-78"/>
                      </a:endParaRPr>
                    </a:p>
                  </a:txBody>
                  <a:tcPr marT="37626" marB="376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Homa" pitchFamily="2" charset="-78"/>
                        </a:rPr>
                        <a:t>میانسالی</a:t>
                      </a:r>
                      <a:endParaRPr lang="en-US" sz="2000" dirty="0">
                        <a:cs typeface="B Homa" pitchFamily="2" charset="-78"/>
                      </a:endParaRPr>
                    </a:p>
                  </a:txBody>
                  <a:tcPr marT="37626" marB="376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Homa" pitchFamily="2" charset="-78"/>
                        </a:rPr>
                        <a:t>جوانی (شباب)</a:t>
                      </a:r>
                      <a:endParaRPr lang="en-US" sz="2000" dirty="0">
                        <a:cs typeface="B Homa" pitchFamily="2" charset="-78"/>
                      </a:endParaRPr>
                    </a:p>
                  </a:txBody>
                  <a:tcPr marT="37626" marB="376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Homa" pitchFamily="2" charset="-78"/>
                        </a:rPr>
                        <a:t>رشد</a:t>
                      </a:r>
                      <a:endParaRPr lang="en-US" sz="2000" dirty="0">
                        <a:cs typeface="B Homa" pitchFamily="2" charset="-78"/>
                      </a:endParaRPr>
                    </a:p>
                  </a:txBody>
                  <a:tcPr marT="37626" marB="376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Homa" pitchFamily="2" charset="-78"/>
                        </a:rPr>
                        <a:t>سن</a:t>
                      </a:r>
                      <a:endParaRPr lang="en-US" sz="2000" dirty="0">
                        <a:cs typeface="B Homa" pitchFamily="2" charset="-78"/>
                      </a:endParaRPr>
                    </a:p>
                  </a:txBody>
                  <a:tcPr marT="37626" marB="376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Homa" pitchFamily="2" charset="-78"/>
                        </a:rPr>
                        <a:t>سرد و تر</a:t>
                      </a:r>
                      <a:endParaRPr lang="en-US" sz="2000" dirty="0">
                        <a:cs typeface="B Homa" pitchFamily="2" charset="-78"/>
                      </a:endParaRPr>
                    </a:p>
                  </a:txBody>
                  <a:tcPr marT="37626" marB="376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Homa" pitchFamily="2" charset="-78"/>
                        </a:rPr>
                        <a:t>سرد و خشک</a:t>
                      </a:r>
                      <a:endParaRPr lang="en-US" sz="2000" dirty="0">
                        <a:cs typeface="B Homa" pitchFamily="2" charset="-78"/>
                      </a:endParaRPr>
                    </a:p>
                  </a:txBody>
                  <a:tcPr marT="37626" marB="376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Homa" pitchFamily="2" charset="-78"/>
                        </a:rPr>
                        <a:t>گرم و خشک</a:t>
                      </a:r>
                      <a:endParaRPr lang="en-US" sz="2000" dirty="0">
                        <a:cs typeface="B Homa" pitchFamily="2" charset="-78"/>
                      </a:endParaRPr>
                    </a:p>
                  </a:txBody>
                  <a:tcPr marT="37626" marB="376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Homa" pitchFamily="2" charset="-78"/>
                        </a:rPr>
                        <a:t>گرم و تر</a:t>
                      </a:r>
                      <a:endParaRPr lang="en-US" sz="2000" dirty="0">
                        <a:cs typeface="B Homa" pitchFamily="2" charset="-78"/>
                      </a:endParaRPr>
                    </a:p>
                  </a:txBody>
                  <a:tcPr marT="37626" marB="376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Homa" pitchFamily="2" charset="-78"/>
                        </a:rPr>
                        <a:t>مزاج</a:t>
                      </a:r>
                      <a:endParaRPr lang="en-US" sz="2000" dirty="0">
                        <a:cs typeface="B Homa" pitchFamily="2" charset="-78"/>
                      </a:endParaRPr>
                    </a:p>
                  </a:txBody>
                  <a:tcPr marT="37626" marB="376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18EED-2FF9-448E-81F1-8120AFD41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533400"/>
            <a:ext cx="8153400" cy="480060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200" dirty="0">
                <a:solidFill>
                  <a:schemeClr val="bg2">
                    <a:lumMod val="75000"/>
                  </a:schemeClr>
                </a:solidFill>
                <a:cs typeface="B Homa" pitchFamily="2" charset="-78"/>
              </a:rPr>
              <a:t>مزاج فصل ها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>
                <a:solidFill>
                  <a:srgbClr val="92D050"/>
                </a:solidFill>
                <a:cs typeface="B Homa" pitchFamily="2" charset="-78"/>
              </a:rPr>
              <a:t>1. فصل بهار 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>
                <a:cs typeface="B Homa" pitchFamily="2" charset="-78"/>
              </a:rPr>
              <a:t>گرم و تر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>
                <a:cs typeface="B Homa" pitchFamily="2" charset="-78"/>
              </a:rPr>
              <a:t>معتدل ترین مزاج فصلی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>
                <a:cs typeface="B Homa" pitchFamily="2" charset="-78"/>
              </a:rPr>
              <a:t>در این فصل افرادی که مزاج گرم و تر دارند، خصوصاً در سن نمو، مشکلات بیشتری دارند؛ چون حرارت و رطوبت بر مزاج آن ها غلبه   می کند.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>
                <a:solidFill>
                  <a:srgbClr val="FFFF00"/>
                </a:solidFill>
                <a:cs typeface="B Homa" pitchFamily="2" charset="-78"/>
              </a:rPr>
              <a:t>2. فصل تابستان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>
                <a:cs typeface="B Homa" pitchFamily="2" charset="-78"/>
              </a:rPr>
              <a:t>گرم و خشک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>
                <a:cs typeface="B Homa" pitchFamily="2" charset="-78"/>
              </a:rPr>
              <a:t>باعث تشدید علایم در افراد گرم و خشک و به ویژه جوان ها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>
                <a:cs typeface="B Homa" pitchFamily="2" charset="-78"/>
              </a:rPr>
              <a:t>توصیه به مصرف غذاهای سرد و تر مثل آب دوغ خیار و لبنیات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6C9AA6-FF39-4724-BC7B-A3A53B684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sz="4400" dirty="0">
              <a:cs typeface="Andalus" pitchFamily="2" charset="-78"/>
            </a:endParaRPr>
          </a:p>
        </p:txBody>
      </p:sp>
      <p:pic>
        <p:nvPicPr>
          <p:cNvPr id="5" name="Picture 4" descr="khorshidkhanoom.jpg">
            <a:extLst>
              <a:ext uri="{FF2B5EF4-FFF2-40B4-BE49-F238E27FC236}">
                <a16:creationId xmlns:a16="http://schemas.microsoft.com/office/drawing/2014/main" id="{2878FA9D-E786-4569-AF48-1E7263ADB1B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267200"/>
            <a:ext cx="1196848" cy="1219200"/>
          </a:xfrm>
          <a:prstGeom prst="round2DiagRect">
            <a:avLst>
              <a:gd name="adj1" fmla="val 16667"/>
              <a:gd name="adj2" fmla="val 860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20FC4-0831-4AC3-B44B-F810247A8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305800" cy="5181600"/>
          </a:xfrm>
        </p:spPr>
        <p:txBody>
          <a:bodyPr>
            <a:normAutofit/>
          </a:bodyPr>
          <a:lstStyle/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2200" dirty="0">
                <a:solidFill>
                  <a:schemeClr val="accent2">
                    <a:lumMod val="75000"/>
                  </a:schemeClr>
                </a:solidFill>
                <a:cs typeface="B Homa" pitchFamily="2" charset="-78"/>
              </a:rPr>
              <a:t>3. فصل پاییز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2200" dirty="0">
                <a:cs typeface="B Homa" pitchFamily="2" charset="-78"/>
              </a:rPr>
              <a:t>سرد و خشک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2200" dirty="0">
                <a:cs typeface="B Homa" pitchFamily="2" charset="-78"/>
              </a:rPr>
              <a:t>اوج بروز بیماری های پوستی مانند اگزما و ترک لب ها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2200" dirty="0">
                <a:cs typeface="B Homa" pitchFamily="2" charset="-78"/>
              </a:rPr>
              <a:t>شیوع بیماری های فکری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2200" dirty="0">
                <a:cs typeface="B Homa" pitchFamily="2" charset="-78"/>
              </a:rPr>
              <a:t>توصیه به مصرف غذاهای گرم و تر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2200" dirty="0">
                <a:cs typeface="B Homa" pitchFamily="2" charset="-78"/>
              </a:rPr>
              <a:t>4. فصل زمستان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2200" dirty="0">
                <a:cs typeface="B Homa" pitchFamily="2" charset="-78"/>
              </a:rPr>
              <a:t>سرد و تر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2200" dirty="0">
                <a:cs typeface="B Homa" pitchFamily="2" charset="-78"/>
              </a:rPr>
              <a:t>زمینه ساز تشدید و بروز بیماری های بلغمی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2200" dirty="0">
                <a:cs typeface="B Homa" pitchFamily="2" charset="-78"/>
              </a:rPr>
              <a:t>افراد بالای 60 سال در این فصل مراقب خود باشند!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a-IR" sz="2200" dirty="0">
              <a:cs typeface="B Homa" pitchFamily="2" charset="-78"/>
            </a:endParaRP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a-IR" sz="2200" dirty="0">
              <a:cs typeface="B Homa" pitchFamily="2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50C2CD-9C56-45E7-BC78-60BBB7A06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sz="4400" dirty="0">
              <a:cs typeface="Andalus" pitchFamily="2" charset="-78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65AF6E-AA52-49BA-B1C7-36B01FEE7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215347"/>
              </p:ext>
            </p:extLst>
          </p:nvPr>
        </p:nvGraphicFramePr>
        <p:xfrm>
          <a:off x="2209800" y="5410199"/>
          <a:ext cx="6400800" cy="1219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0953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Homa" pitchFamily="2" charset="-78"/>
                        </a:rPr>
                        <a:t>زمستان</a:t>
                      </a:r>
                      <a:endParaRPr lang="en-US" sz="2000" dirty="0">
                        <a:cs typeface="B Homa" pitchFamily="2" charset="-78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Homa" pitchFamily="2" charset="-78"/>
                        </a:rPr>
                        <a:t>پاییز</a:t>
                      </a:r>
                      <a:endParaRPr lang="en-US" sz="2000" dirty="0">
                        <a:cs typeface="B Homa" pitchFamily="2" charset="-78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Homa" pitchFamily="2" charset="-78"/>
                        </a:rPr>
                        <a:t>تابستان</a:t>
                      </a:r>
                      <a:endParaRPr lang="en-US" sz="2000" dirty="0">
                        <a:cs typeface="B Homa" pitchFamily="2" charset="-78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Homa" pitchFamily="2" charset="-78"/>
                        </a:rPr>
                        <a:t>بهار</a:t>
                      </a:r>
                      <a:endParaRPr lang="en-US" sz="2000" dirty="0">
                        <a:cs typeface="B Homa" pitchFamily="2" charset="-78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Homa" pitchFamily="2" charset="-78"/>
                        </a:rPr>
                        <a:t>فصل</a:t>
                      </a:r>
                      <a:endParaRPr lang="en-US" sz="2000" dirty="0">
                        <a:cs typeface="B Homa" pitchFamily="2" charset="-78"/>
                      </a:endParaRPr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248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Homa" pitchFamily="2" charset="-78"/>
                        </a:rPr>
                        <a:t>سرد و تر</a:t>
                      </a:r>
                      <a:endParaRPr lang="en-US" sz="2000" dirty="0">
                        <a:cs typeface="B Homa" pitchFamily="2" charset="-78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Homa" pitchFamily="2" charset="-78"/>
                        </a:rPr>
                        <a:t>سرد و تر</a:t>
                      </a:r>
                      <a:endParaRPr lang="en-US" sz="2000" dirty="0">
                        <a:cs typeface="B Homa" pitchFamily="2" charset="-78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Homa" pitchFamily="2" charset="-78"/>
                        </a:rPr>
                        <a:t>گرم و خشک</a:t>
                      </a:r>
                      <a:endParaRPr lang="en-US" sz="2000" dirty="0">
                        <a:cs typeface="B Homa" pitchFamily="2" charset="-78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Homa" pitchFamily="2" charset="-78"/>
                        </a:rPr>
                        <a:t>گرم و تر</a:t>
                      </a:r>
                      <a:endParaRPr lang="en-US" sz="2000" dirty="0">
                        <a:cs typeface="B Homa" pitchFamily="2" charset="-78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Homa" pitchFamily="2" charset="-78"/>
                        </a:rPr>
                        <a:t>مزاج</a:t>
                      </a:r>
                      <a:endParaRPr lang="en-US" sz="2000" dirty="0">
                        <a:cs typeface="B Homa" pitchFamily="2" charset="-78"/>
                      </a:endParaRPr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 descr="white - autumn trails.jpg">
            <a:extLst>
              <a:ext uri="{FF2B5EF4-FFF2-40B4-BE49-F238E27FC236}">
                <a16:creationId xmlns:a16="http://schemas.microsoft.com/office/drawing/2014/main" id="{6A6F6A8A-6F93-444D-BFE2-D8B49155BE2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515" y="1603762"/>
            <a:ext cx="1289685" cy="12918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1_6oov5sy.jpg">
            <a:extLst>
              <a:ext uri="{FF2B5EF4-FFF2-40B4-BE49-F238E27FC236}">
                <a16:creationId xmlns:a16="http://schemas.microsoft.com/office/drawing/2014/main" id="{5A185993-14F4-4128-91D3-0FEB1F02F3D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455025"/>
            <a:ext cx="1351561" cy="18027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D2AE1-DD9C-4720-B6D5-5E3CDDB45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0060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600" dirty="0">
                <a:solidFill>
                  <a:srgbClr val="FF0000"/>
                </a:solidFill>
                <a:cs typeface="B Homa" pitchFamily="2" charset="-78"/>
              </a:rPr>
              <a:t>مزاج جنس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>
                <a:cs typeface="B Homa" pitchFamily="2" charset="-78"/>
              </a:rPr>
              <a:t>مزاج مردان نسبت به زنان گرم تر و خشک تر است.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>
                <a:cs typeface="B Homa" pitchFamily="2" charset="-78"/>
              </a:rPr>
              <a:t>مزاج خانم ها بیشتر متمایل به سردی و تری است.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a-IR" dirty="0">
              <a:cs typeface="B Homa" pitchFamily="2" charset="-78"/>
            </a:endParaRP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a-IR" dirty="0">
              <a:cs typeface="B Homa" pitchFamily="2" charset="-78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200" dirty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خانم ها بیشتر از آقایان دچار بیماری های بلغمی مانند ورم و درد مفاصل می شوند.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a-IR" dirty="0">
              <a:cs typeface="B Homa" pitchFamily="2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B04E5-E4CB-47C5-88F3-C35F7106A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sz="4400" dirty="0">
              <a:cs typeface="Andalus" pitchFamily="2" charset="-78"/>
            </a:endParaRP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09ABD2BE-C2DA-43CB-8531-451119ECCCD5}"/>
              </a:ext>
            </a:extLst>
          </p:cNvPr>
          <p:cNvSpPr/>
          <p:nvPr/>
        </p:nvSpPr>
        <p:spPr>
          <a:xfrm>
            <a:off x="4800600" y="3213100"/>
            <a:ext cx="484188" cy="825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10B9C-4F2F-4CA8-88C3-AB91E31EB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00"/>
            <a:ext cx="8153400" cy="6019800"/>
          </a:xfrm>
        </p:spPr>
        <p:txBody>
          <a:bodyPr>
            <a:normAutofit fontScale="850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200" dirty="0">
                <a:solidFill>
                  <a:srgbClr val="0070C0"/>
                </a:solidFill>
                <a:cs typeface="B Homa" pitchFamily="2" charset="-78"/>
              </a:rPr>
              <a:t>مزاج مکان ها</a:t>
            </a:r>
            <a:endParaRPr lang="en-US" sz="3200" dirty="0">
              <a:solidFill>
                <a:srgbClr val="0070C0"/>
              </a:solidFill>
              <a:cs typeface="B Homa" pitchFamily="2" charset="-78"/>
            </a:endParaRP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>
                <a:cs typeface="B Homa" pitchFamily="2" charset="-78"/>
              </a:rPr>
              <a:t>مکان های مختلف تاثیرات متفاوتی در مزاج افراد می گذارند.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800" dirty="0">
                <a:solidFill>
                  <a:schemeClr val="accent3">
                    <a:lumMod val="50000"/>
                  </a:schemeClr>
                </a:solidFill>
                <a:cs typeface="B Hamid" pitchFamily="2" charset="-78"/>
              </a:rPr>
              <a:t>مزاج مناطق کوهستانی (مثل دماوند)، سرد و خشک است</a:t>
            </a:r>
            <a:r>
              <a:rPr lang="fa-IR" dirty="0">
                <a:cs typeface="B Homa" pitchFamily="2" charset="-78"/>
              </a:rPr>
              <a:t>.</a:t>
            </a:r>
            <a:endParaRPr lang="fa-IR" sz="3200" dirty="0">
              <a:cs typeface="B Hamid" pitchFamily="2" charset="-78"/>
            </a:endParaRP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200" dirty="0">
                <a:cs typeface="B Hamid" pitchFamily="2" charset="-78"/>
              </a:rPr>
              <a:t>برای افراد گرم مزاج و جوان و نیز در ایام تابستان، مناسب است.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200" dirty="0">
                <a:solidFill>
                  <a:srgbClr val="FF0000"/>
                </a:solidFill>
                <a:cs typeface="B Hamid" pitchFamily="2" charset="-78"/>
              </a:rPr>
              <a:t>مزاج مناطق بیابانی(مانند استان یزد)، گرم و خشک است.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200" dirty="0">
                <a:solidFill>
                  <a:srgbClr val="00B0F0"/>
                </a:solidFill>
                <a:cs typeface="B Hamid" pitchFamily="2" charset="-78"/>
              </a:rPr>
              <a:t>مناطق کنار دریا که کوه در جنوب آن ها واقع است، سرد و تر است</a:t>
            </a:r>
            <a:r>
              <a:rPr lang="fa-IR" sz="3200" dirty="0">
                <a:cs typeface="B Hamid" pitchFamily="2" charset="-78"/>
              </a:rPr>
              <a:t>.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200" dirty="0">
                <a:cs typeface="B Hamid" pitchFamily="2" charset="-78"/>
              </a:rPr>
              <a:t>مردم این نواحی به علت رطوبت بالا، معمولاً آرام و صبور هستند و از طرفی بیماری های مفصلی به خصوص در خانم ها شیوع بیشتری دارد.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200" dirty="0">
                <a:solidFill>
                  <a:schemeClr val="tx2">
                    <a:lumMod val="10000"/>
                  </a:schemeClr>
                </a:solidFill>
                <a:cs typeface="B Hamid" pitchFamily="2" charset="-78"/>
              </a:rPr>
              <a:t>به همین دلیل نیز، حکما در رژیم غذایی مردم این مناطق به اشکال مختلف سیر را قرار داده اند و روی نان آن ها به صورت تجربی و سنتی، سیاه دانه استفاده می شده است.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a-IR" dirty="0">
              <a:cs typeface="B Homa" pitchFamily="2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98EE96-8507-40D1-9F63-6D266E3EB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sz="4400" dirty="0"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86889-E13D-4C14-812E-20ABD4F9A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81000"/>
            <a:ext cx="8153400" cy="480060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2800" dirty="0">
                <a:solidFill>
                  <a:schemeClr val="bg1"/>
                </a:solidFill>
                <a:cs typeface="B Homa" pitchFamily="2" charset="-78"/>
              </a:rPr>
              <a:t>مثال بالینی :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>
                <a:cs typeface="B Homa" pitchFamily="2" charset="-78"/>
              </a:rPr>
              <a:t>مردی جوان، عصبی، حساس و مهندس راه سازی در فصل تابستان برای کار به منطقه ی کویری رفته است.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>
                <a:cs typeface="B Homa" pitchFamily="2" charset="-78"/>
              </a:rPr>
              <a:t>به علت گرایش تمام عوامل موثر بر مزاج به سمت گرمی و خشکی، استعداد ابتلا به سوء مزاج گرم در این شخص زیاد است.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>
                <a:cs typeface="B Homa" pitchFamily="2" charset="-78"/>
              </a:rPr>
              <a:t>برای پیشگیری از بروز مشکل بهتر است :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>
                <a:solidFill>
                  <a:srgbClr val="00B050"/>
                </a:solidFill>
                <a:cs typeface="B Homa" pitchFamily="2" charset="-78"/>
              </a:rPr>
              <a:t>کاهو، سنکنجبین و آب زیاد بخورد؛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>
                <a:solidFill>
                  <a:srgbClr val="00B050"/>
                </a:solidFill>
                <a:cs typeface="B Homa" pitchFamily="2" charset="-78"/>
              </a:rPr>
              <a:t>حرص و جوش نخورد!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>
                <a:solidFill>
                  <a:srgbClr val="00B050"/>
                </a:solidFill>
                <a:cs typeface="B Homa" pitchFamily="2" charset="-78"/>
              </a:rPr>
              <a:t>حمام ولرم رو به سرد بگیرد.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>
                <a:solidFill>
                  <a:srgbClr val="00B050"/>
                </a:solidFill>
                <a:cs typeface="B Homa" pitchFamily="2" charset="-78"/>
              </a:rPr>
              <a:t>از غذاهای گرمی بخش مثل فلفل و سیر اجتناب کرده و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>
                <a:solidFill>
                  <a:srgbClr val="00B050"/>
                </a:solidFill>
                <a:cs typeface="B Homa" pitchFamily="2" charset="-78"/>
              </a:rPr>
              <a:t>غذاهای سرد و رطوبت بخش بخورد</a:t>
            </a:r>
            <a:r>
              <a:rPr lang="fa-IR" dirty="0">
                <a:solidFill>
                  <a:srgbClr val="FFC000"/>
                </a:solidFill>
                <a:cs typeface="B Homa" pitchFamily="2" charset="-78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90BFC0-7974-4F57-A392-8BC1190FD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sz="4400" dirty="0"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0EF40-A6FD-487E-9B65-76A72306D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00600"/>
          </a:xfrm>
        </p:spPr>
        <p:txBody>
          <a:bodyPr>
            <a:normAutofit/>
          </a:bodyPr>
          <a:lstStyle/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 err="1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هرکدام</a:t>
            </a:r>
            <a:r>
              <a:rPr lang="fa-IR" dirty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 از اعضای بدن مزاج خاص خود را دارند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a-IR" dirty="0">
              <a:solidFill>
                <a:schemeClr val="accent2">
                  <a:lumMod val="50000"/>
                </a:schemeClr>
              </a:solidFill>
              <a:cs typeface="B Homa" pitchFamily="2" charset="-78"/>
            </a:endParaRP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معتدل ترین عضو کدام است؟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a-IR" dirty="0">
              <a:solidFill>
                <a:schemeClr val="accent2">
                  <a:lumMod val="50000"/>
                </a:schemeClr>
              </a:solidFill>
              <a:cs typeface="B Homa" pitchFamily="2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2C3422-72CB-46F2-8276-886A178AC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sz="4400" dirty="0">
              <a:cs typeface="Andalus" pitchFamily="2" charset="-78"/>
            </a:endParaRPr>
          </a:p>
        </p:txBody>
      </p:sp>
      <p:pic>
        <p:nvPicPr>
          <p:cNvPr id="4" name="Picture 3" descr="wettbewerb.JPG">
            <a:extLst>
              <a:ext uri="{FF2B5EF4-FFF2-40B4-BE49-F238E27FC236}">
                <a16:creationId xmlns:a16="http://schemas.microsoft.com/office/drawing/2014/main" id="{67C996F8-554F-483A-A4DB-ED24D3CC3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489" y="3581400"/>
            <a:ext cx="1914525" cy="2276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0947BB2-68B2-4B59-8B5E-BACD455133B7}"/>
              </a:ext>
            </a:extLst>
          </p:cNvPr>
          <p:cNvGraphicFramePr>
            <a:graphicFrameLocks noGrp="1"/>
          </p:cNvGraphicFramePr>
          <p:nvPr/>
        </p:nvGraphicFramePr>
        <p:xfrm>
          <a:off x="1905000" y="312738"/>
          <a:ext cx="5715000" cy="6392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7399">
                <a:tc>
                  <a:txBody>
                    <a:bodyPr/>
                    <a:lstStyle/>
                    <a:p>
                      <a:pPr algn="ctr"/>
                      <a:r>
                        <a:rPr lang="fa-IR" sz="1900" dirty="0">
                          <a:cs typeface="B Homa" pitchFamily="2" charset="-78"/>
                        </a:rPr>
                        <a:t>سرد</a:t>
                      </a:r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900" dirty="0">
                          <a:cs typeface="B Homa" pitchFamily="2" charset="-78"/>
                        </a:rPr>
                        <a:t>تر</a:t>
                      </a:r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900" dirty="0">
                          <a:cs typeface="B Homa" pitchFamily="2" charset="-78"/>
                        </a:rPr>
                        <a:t>خشک</a:t>
                      </a:r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900" dirty="0">
                          <a:cs typeface="B Homa" pitchFamily="2" charset="-78"/>
                        </a:rPr>
                        <a:t>گرم</a:t>
                      </a:r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900" dirty="0">
                          <a:cs typeface="B Homa" pitchFamily="2" charset="-78"/>
                        </a:rPr>
                        <a:t>نام اندام</a:t>
                      </a:r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17">
                <a:tc>
                  <a:txBody>
                    <a:bodyPr/>
                    <a:lstStyle/>
                    <a:p>
                      <a:pPr algn="ctr"/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endParaRPr lang="en-US" sz="190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900" dirty="0">
                          <a:cs typeface="B Homa" pitchFamily="2" charset="-78"/>
                        </a:rPr>
                        <a:t>*</a:t>
                      </a:r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900" dirty="0">
                          <a:cs typeface="B Homa" pitchFamily="2" charset="-78"/>
                        </a:rPr>
                        <a:t>*</a:t>
                      </a:r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900" dirty="0">
                          <a:cs typeface="B Homa" pitchFamily="2" charset="-78"/>
                        </a:rPr>
                        <a:t>قلب</a:t>
                      </a:r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17">
                <a:tc>
                  <a:txBody>
                    <a:bodyPr/>
                    <a:lstStyle/>
                    <a:p>
                      <a:pPr algn="ctr"/>
                      <a:endParaRPr lang="en-US" sz="190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endParaRPr lang="en-US" sz="190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900" dirty="0">
                          <a:cs typeface="B Homa" pitchFamily="2" charset="-78"/>
                        </a:rPr>
                        <a:t>*</a:t>
                      </a:r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900" dirty="0">
                          <a:cs typeface="B Homa" pitchFamily="2" charset="-78"/>
                        </a:rPr>
                        <a:t>*</a:t>
                      </a:r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900" dirty="0">
                          <a:cs typeface="B Homa" pitchFamily="2" charset="-78"/>
                        </a:rPr>
                        <a:t>شریان</a:t>
                      </a:r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117">
                <a:tc>
                  <a:txBody>
                    <a:bodyPr/>
                    <a:lstStyle/>
                    <a:p>
                      <a:pPr algn="ctr"/>
                      <a:endParaRPr lang="en-US" sz="190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endParaRPr lang="en-US" sz="190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900" dirty="0">
                          <a:cs typeface="B Homa" pitchFamily="2" charset="-78"/>
                        </a:rPr>
                        <a:t>*</a:t>
                      </a:r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900" dirty="0">
                          <a:cs typeface="B Homa" pitchFamily="2" charset="-78"/>
                        </a:rPr>
                        <a:t>*</a:t>
                      </a:r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900" dirty="0">
                          <a:cs typeface="B Homa" pitchFamily="2" charset="-78"/>
                        </a:rPr>
                        <a:t>ورید</a:t>
                      </a:r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117">
                <a:tc>
                  <a:txBody>
                    <a:bodyPr/>
                    <a:lstStyle/>
                    <a:p>
                      <a:pPr algn="ctr"/>
                      <a:endParaRPr lang="en-US" sz="190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900" dirty="0">
                          <a:cs typeface="B Homa" pitchFamily="2" charset="-78"/>
                        </a:rPr>
                        <a:t>*</a:t>
                      </a:r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endParaRPr lang="en-US" sz="190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900" dirty="0">
                          <a:cs typeface="B Homa" pitchFamily="2" charset="-78"/>
                        </a:rPr>
                        <a:t>*</a:t>
                      </a:r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900" dirty="0">
                          <a:cs typeface="B Homa" pitchFamily="2" charset="-78"/>
                        </a:rPr>
                        <a:t>خون</a:t>
                      </a:r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117">
                <a:tc>
                  <a:txBody>
                    <a:bodyPr/>
                    <a:lstStyle/>
                    <a:p>
                      <a:pPr algn="ctr"/>
                      <a:endParaRPr lang="en-US" sz="190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900" dirty="0">
                          <a:cs typeface="B Homa" pitchFamily="2" charset="-78"/>
                        </a:rPr>
                        <a:t>*</a:t>
                      </a:r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endParaRPr lang="en-US" sz="190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900" dirty="0">
                          <a:cs typeface="B Homa" pitchFamily="2" charset="-78"/>
                        </a:rPr>
                        <a:t>*</a:t>
                      </a:r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900" dirty="0">
                          <a:cs typeface="B Homa" pitchFamily="2" charset="-78"/>
                        </a:rPr>
                        <a:t>کبد</a:t>
                      </a:r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117">
                <a:tc>
                  <a:txBody>
                    <a:bodyPr/>
                    <a:lstStyle/>
                    <a:p>
                      <a:pPr algn="ctr"/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900" dirty="0">
                          <a:cs typeface="B Homa" pitchFamily="2" charset="-78"/>
                        </a:rPr>
                        <a:t>*</a:t>
                      </a:r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900" dirty="0">
                          <a:cs typeface="B Homa" pitchFamily="2" charset="-78"/>
                        </a:rPr>
                        <a:t>*</a:t>
                      </a:r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900" dirty="0">
                          <a:cs typeface="B Homa" pitchFamily="2" charset="-78"/>
                        </a:rPr>
                        <a:t>گوشت</a:t>
                      </a:r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117">
                <a:tc>
                  <a:txBody>
                    <a:bodyPr/>
                    <a:lstStyle/>
                    <a:p>
                      <a:pPr algn="ctr"/>
                      <a:r>
                        <a:rPr lang="fa-IR" sz="1900" dirty="0">
                          <a:cs typeface="B Homa" pitchFamily="2" charset="-78"/>
                        </a:rPr>
                        <a:t>*</a:t>
                      </a:r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endParaRPr lang="en-US" sz="190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900" dirty="0">
                          <a:cs typeface="B Homa" pitchFamily="2" charset="-78"/>
                        </a:rPr>
                        <a:t>*</a:t>
                      </a:r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endParaRPr lang="en-US" sz="190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900" dirty="0">
                          <a:cs typeface="B Homa" pitchFamily="2" charset="-78"/>
                        </a:rPr>
                        <a:t>مو</a:t>
                      </a:r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7399">
                <a:tc>
                  <a:txBody>
                    <a:bodyPr/>
                    <a:lstStyle/>
                    <a:p>
                      <a:pPr algn="ctr"/>
                      <a:r>
                        <a:rPr lang="fa-IR" sz="1900" dirty="0">
                          <a:cs typeface="B Homa" pitchFamily="2" charset="-78"/>
                        </a:rPr>
                        <a:t>*</a:t>
                      </a:r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endParaRPr lang="en-US" sz="190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900" dirty="0">
                          <a:cs typeface="B Homa" pitchFamily="2" charset="-78"/>
                        </a:rPr>
                        <a:t>*</a:t>
                      </a:r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endParaRPr lang="en-US" sz="190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900" dirty="0">
                          <a:cs typeface="B Homa" pitchFamily="2" charset="-78"/>
                        </a:rPr>
                        <a:t>استخوان</a:t>
                      </a:r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117">
                <a:tc>
                  <a:txBody>
                    <a:bodyPr/>
                    <a:lstStyle/>
                    <a:p>
                      <a:pPr algn="ctr"/>
                      <a:r>
                        <a:rPr lang="fa-IR" sz="1900" dirty="0">
                          <a:cs typeface="B Homa" pitchFamily="2" charset="-78"/>
                        </a:rPr>
                        <a:t>*</a:t>
                      </a:r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endParaRPr lang="en-US" sz="190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900" dirty="0">
                          <a:cs typeface="B Homa" pitchFamily="2" charset="-78"/>
                        </a:rPr>
                        <a:t>*</a:t>
                      </a:r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endParaRPr lang="en-US" sz="190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900" dirty="0">
                          <a:cs typeface="B Homa" pitchFamily="2" charset="-78"/>
                        </a:rPr>
                        <a:t>غضروف</a:t>
                      </a:r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8449">
                <a:tc>
                  <a:txBody>
                    <a:bodyPr/>
                    <a:lstStyle/>
                    <a:p>
                      <a:pPr algn="ctr"/>
                      <a:r>
                        <a:rPr lang="fa-IR" sz="1900" dirty="0">
                          <a:cs typeface="B Homa" pitchFamily="2" charset="-78"/>
                        </a:rPr>
                        <a:t>*</a:t>
                      </a:r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endParaRPr lang="en-US" sz="190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900" dirty="0">
                          <a:cs typeface="B Homa" pitchFamily="2" charset="-78"/>
                        </a:rPr>
                        <a:t>*</a:t>
                      </a:r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endParaRPr lang="en-US" sz="190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900" dirty="0">
                          <a:cs typeface="B Homa" pitchFamily="2" charset="-78"/>
                        </a:rPr>
                        <a:t>زردپی و وتر</a:t>
                      </a:r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0117">
                <a:tc>
                  <a:txBody>
                    <a:bodyPr/>
                    <a:lstStyle/>
                    <a:p>
                      <a:pPr algn="ctr"/>
                      <a:r>
                        <a:rPr lang="fa-IR" sz="1900" dirty="0">
                          <a:cs typeface="B Homa" pitchFamily="2" charset="-78"/>
                        </a:rPr>
                        <a:t>*</a:t>
                      </a:r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900" dirty="0">
                          <a:cs typeface="B Homa" pitchFamily="2" charset="-78"/>
                        </a:rPr>
                        <a:t>*</a:t>
                      </a:r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endParaRPr lang="en-US" sz="190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endParaRPr lang="en-US" sz="190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900" dirty="0">
                          <a:cs typeface="B Homa" pitchFamily="2" charset="-78"/>
                        </a:rPr>
                        <a:t>عصب</a:t>
                      </a:r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0117">
                <a:tc>
                  <a:txBody>
                    <a:bodyPr/>
                    <a:lstStyle/>
                    <a:p>
                      <a:pPr algn="ctr"/>
                      <a:r>
                        <a:rPr lang="fa-IR" sz="1900" dirty="0">
                          <a:cs typeface="B Homa" pitchFamily="2" charset="-78"/>
                        </a:rPr>
                        <a:t>*</a:t>
                      </a:r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900" dirty="0">
                          <a:cs typeface="B Homa" pitchFamily="2" charset="-78"/>
                        </a:rPr>
                        <a:t>*</a:t>
                      </a:r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endParaRPr lang="en-US" sz="190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endParaRPr lang="en-US" sz="190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900" dirty="0">
                          <a:cs typeface="B Homa" pitchFamily="2" charset="-78"/>
                        </a:rPr>
                        <a:t>چربی</a:t>
                      </a:r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78449">
                <a:tc>
                  <a:txBody>
                    <a:bodyPr/>
                    <a:lstStyle/>
                    <a:p>
                      <a:pPr algn="ctr"/>
                      <a:r>
                        <a:rPr lang="fa-IR" sz="1900" dirty="0">
                          <a:cs typeface="B Homa" pitchFamily="2" charset="-78"/>
                        </a:rPr>
                        <a:t>*</a:t>
                      </a:r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900" dirty="0">
                          <a:cs typeface="B Homa" pitchFamily="2" charset="-78"/>
                        </a:rPr>
                        <a:t>*</a:t>
                      </a:r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endParaRPr lang="en-US" sz="190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endParaRPr lang="en-US" sz="1900">
                        <a:cs typeface="B Homa" pitchFamily="2" charset="-78"/>
                      </a:endParaRPr>
                    </a:p>
                  </a:txBody>
                  <a:tcPr marT="45014" marB="45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900" dirty="0">
                          <a:cs typeface="B Homa" pitchFamily="2" charset="-78"/>
                        </a:rPr>
                        <a:t>نخاع و مغز</a:t>
                      </a:r>
                      <a:endParaRPr lang="en-US" sz="1900" dirty="0">
                        <a:cs typeface="B Homa" pitchFamily="2" charset="-78"/>
                      </a:endParaRPr>
                    </a:p>
                  </a:txBody>
                  <a:tcPr marT="45014" marB="45014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 descr="12.jpg">
            <a:extLst>
              <a:ext uri="{FF2B5EF4-FFF2-40B4-BE49-F238E27FC236}">
                <a16:creationId xmlns:a16="http://schemas.microsoft.com/office/drawing/2014/main" id="{143DF9E2-41C5-4BC3-9889-E80FA9C8A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>
            <a:extLst>
              <a:ext uri="{FF2B5EF4-FFF2-40B4-BE49-F238E27FC236}">
                <a16:creationId xmlns:a16="http://schemas.microsoft.com/office/drawing/2014/main" id="{D6D8B075-D876-488C-B1A9-2A3AA092799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5613" y="381000"/>
            <a:ext cx="8226425" cy="5715000"/>
          </a:xfrm>
        </p:spPr>
        <p:txBody>
          <a:bodyPr/>
          <a:lstStyle/>
          <a:p>
            <a:pPr algn="r" rtl="1">
              <a:buFont typeface="Wingdings" pitchFamily="2" charset="2"/>
              <a:buNone/>
              <a:defRPr/>
            </a:pP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comb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799" y="1981200"/>
            <a:ext cx="7620001" cy="2667000"/>
          </a:xfrm>
        </p:spPr>
        <p:txBody>
          <a:bodyPr/>
          <a:lstStyle/>
          <a:p>
            <a:pPr marL="0" indent="0">
              <a:buNone/>
            </a:pPr>
            <a:r>
              <a:rPr lang="fa-IR" dirty="0"/>
              <a:t>                     </a:t>
            </a:r>
            <a:br>
              <a:rPr lang="fa-IR" dirty="0"/>
            </a:br>
            <a:r>
              <a:rPr lang="fa-IR" dirty="0"/>
              <a:t>           با اجازه ی خدا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988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6B530-D467-4324-93F8-5816AF222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00600"/>
          </a:xfrm>
        </p:spPr>
        <p:txBody>
          <a:bodyPr>
            <a:normAutofit/>
          </a:bodyPr>
          <a:lstStyle/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200" dirty="0">
                <a:solidFill>
                  <a:schemeClr val="tx2">
                    <a:lumMod val="50000"/>
                  </a:schemeClr>
                </a:solidFill>
                <a:cs typeface="B Badr" pitchFamily="2" charset="-78"/>
              </a:rPr>
              <a:t>یک توصیه :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>
                <a:cs typeface="B Homa" pitchFamily="2" charset="-78"/>
              </a:rPr>
              <a:t>برای یادگیری مطالب و اصطلاحات این مکتب، پرونده ی جدیدی در ذهن خود باز کنید!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>
                <a:solidFill>
                  <a:schemeClr val="tx2">
                    <a:lumMod val="50000"/>
                  </a:schemeClr>
                </a:solidFill>
                <a:cs typeface="B Homa" pitchFamily="2" charset="-78"/>
              </a:rPr>
              <a:t>زیرا :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>
                <a:cs typeface="B Homa" pitchFamily="2" charset="-78"/>
              </a:rPr>
              <a:t>برخی اصطلاحات و واژگان طب سنتی به لغات مصطلح امروزی شباهت دارند، درحالی که در زمان خود مفهومی تخصصی و متفاوت با مفهوم امروزی آن ها داشته اند.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>
                <a:cs typeface="B Homa" pitchFamily="2" charset="-78"/>
              </a:rPr>
              <a:t>بنابر این :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>
                <a:solidFill>
                  <a:schemeClr val="tx2">
                    <a:lumMod val="50000"/>
                  </a:schemeClr>
                </a:solidFill>
                <a:cs typeface="B Homa" pitchFamily="2" charset="-78"/>
              </a:rPr>
              <a:t>معادل سازی واژگان و مخلوط نمودن آن ها با اصطلاحات  امروزی       </a:t>
            </a:r>
            <a:r>
              <a:rPr lang="fa-IR" sz="7200" dirty="0">
                <a:solidFill>
                  <a:schemeClr val="tx2">
                    <a:lumMod val="50000"/>
                  </a:schemeClr>
                </a:solidFill>
                <a:cs typeface="Andalus" pitchFamily="2" charset="-78"/>
              </a:rPr>
              <a:t>=  </a:t>
            </a:r>
            <a:r>
              <a:rPr lang="fa-IR" dirty="0">
                <a:solidFill>
                  <a:schemeClr val="tx2">
                    <a:lumMod val="50000"/>
                  </a:schemeClr>
                </a:solidFill>
                <a:cs typeface="B Homa" pitchFamily="2" charset="-78"/>
              </a:rPr>
              <a:t>   سردرگمی و ابهام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8427BC-3CE5-40B5-8F2A-E44BAEEB4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sz="4000" dirty="0"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7581" y="1600199"/>
            <a:ext cx="7175351" cy="1371601"/>
          </a:xfrm>
        </p:spPr>
        <p:txBody>
          <a:bodyPr/>
          <a:lstStyle/>
          <a:p>
            <a:pPr marL="182880" indent="0">
              <a:buNone/>
            </a:pPr>
            <a:r>
              <a:rPr lang="fa-IR" sz="4000" dirty="0"/>
              <a:t>بخش دوم : حفظ الصحه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3708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04DBF-E42E-4CC0-8CA6-5CCCDF29A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69F32-D647-4DD2-857C-D890B1EF3B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4800" y="731520"/>
            <a:ext cx="8305800" cy="5364480"/>
          </a:xfrm>
        </p:spPr>
        <p:txBody>
          <a:bodyPr/>
          <a:lstStyle/>
          <a:p>
            <a:pPr marL="45720" indent="0" algn="r">
              <a:buNone/>
            </a:pPr>
            <a:r>
              <a:rPr lang="fa-IR" dirty="0"/>
              <a:t>حفظ </a:t>
            </a:r>
            <a:r>
              <a:rPr lang="fa-IR" dirty="0" err="1"/>
              <a:t>الصحه</a:t>
            </a:r>
            <a:r>
              <a:rPr lang="fa-IR" dirty="0"/>
              <a:t> در حقیقت علم طراحی یک سبک زندگی سالم براساس مزاج ، شرایط و بیماری های فرد است که در دامنه ی شش اصل ضروری حیات (سته </a:t>
            </a:r>
            <a:r>
              <a:rPr lang="fa-IR" dirty="0" err="1"/>
              <a:t>ضروریه</a:t>
            </a:r>
            <a:r>
              <a:rPr lang="fa-IR" dirty="0"/>
              <a:t>) صورت می گیرد.</a:t>
            </a:r>
          </a:p>
          <a:p>
            <a:pPr marL="45720" indent="0" algn="r">
              <a:buNone/>
            </a:pPr>
            <a:r>
              <a:rPr lang="fa-IR" dirty="0"/>
              <a:t>(همراهی تنظیم هر شش مورد چه قدر مهم است؟)</a:t>
            </a:r>
          </a:p>
          <a:p>
            <a:pPr marL="45720" indent="0" algn="r">
              <a:buNone/>
            </a:pPr>
            <a:r>
              <a:rPr lang="fa-IR" dirty="0"/>
              <a:t>هوا</a:t>
            </a:r>
          </a:p>
          <a:p>
            <a:pPr marL="45720" indent="0" algn="r">
              <a:buNone/>
            </a:pPr>
            <a:r>
              <a:rPr lang="fa-IR" dirty="0"/>
              <a:t>حرکت </a:t>
            </a:r>
            <a:r>
              <a:rPr lang="fa-IR" dirty="0" err="1"/>
              <a:t>وسکون</a:t>
            </a:r>
            <a:endParaRPr lang="fa-IR" dirty="0"/>
          </a:p>
          <a:p>
            <a:pPr marL="45720" indent="0" algn="r">
              <a:buNone/>
            </a:pPr>
            <a:r>
              <a:rPr lang="fa-IR" dirty="0"/>
              <a:t>خواب و بیداری</a:t>
            </a:r>
          </a:p>
          <a:p>
            <a:pPr marL="45720" indent="0" algn="r">
              <a:buNone/>
            </a:pPr>
            <a:r>
              <a:rPr lang="fa-IR" dirty="0">
                <a:solidFill>
                  <a:srgbClr val="FF0000"/>
                </a:solidFill>
              </a:rPr>
              <a:t>خوردنی ها و آشامیدنی ها</a:t>
            </a:r>
          </a:p>
          <a:p>
            <a:pPr marL="45720" indent="0" algn="r">
              <a:buNone/>
            </a:pPr>
            <a:r>
              <a:rPr lang="fa-IR" dirty="0"/>
              <a:t>پاکسازی</a:t>
            </a:r>
          </a:p>
          <a:p>
            <a:pPr marL="45720" indent="0" algn="r">
              <a:buNone/>
            </a:pPr>
            <a:r>
              <a:rPr lang="fa-IR" dirty="0"/>
              <a:t>حالات روحی و روانی</a:t>
            </a:r>
          </a:p>
        </p:txBody>
      </p:sp>
    </p:spTree>
    <p:extLst>
      <p:ext uri="{BB962C8B-B14F-4D97-AF65-F5344CB8AC3E}">
        <p14:creationId xmlns:p14="http://schemas.microsoft.com/office/powerpoint/2010/main" val="1398119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48D25-7850-411B-94E4-1AC6B57D9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BC8879-E80F-4774-8A20-A41020F1402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656"/>
            <a:ext cx="4800600" cy="617934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786CFE-1F74-43C5-9F18-6795CC56C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678656"/>
            <a:ext cx="4343400" cy="617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51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F392D-96B3-4700-881F-14F2F7698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7CF5CC-B7EC-426A-BC93-11318B4EEAD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4800"/>
            <a:ext cx="3048000" cy="36576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3B8363-F9E4-47CB-A5D1-DE6FEF6300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60198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114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135880"/>
          </a:xfrm>
        </p:spPr>
        <p:txBody>
          <a:bodyPr/>
          <a:lstStyle/>
          <a:p>
            <a:pPr marL="45720" indent="0" algn="r">
              <a:buNone/>
            </a:pPr>
            <a:endParaRPr lang="fa-IR" dirty="0"/>
          </a:p>
          <a:p>
            <a:pPr marL="45720" indent="0" algn="r">
              <a:buNone/>
            </a:pPr>
            <a:r>
              <a:rPr lang="fa-IR" dirty="0"/>
              <a:t>تعریف علم حفظ الصحه : تنظیم روش زندگی مطابق با مزاج و خصوصیات ذاتی هر فرد </a:t>
            </a:r>
          </a:p>
          <a:p>
            <a:pPr marL="45720" indent="0" algn="r">
              <a:buNone/>
            </a:pPr>
            <a:endParaRPr lang="fa-IR" dirty="0"/>
          </a:p>
          <a:p>
            <a:pPr marL="45720" indent="0" algn="r">
              <a:buNone/>
            </a:pPr>
            <a:r>
              <a:rPr lang="fa-IR" dirty="0"/>
              <a:t>دستورات روش صحیح زندگی :</a:t>
            </a:r>
          </a:p>
          <a:p>
            <a:pPr marL="45720" indent="0" algn="r">
              <a:buNone/>
            </a:pPr>
            <a:endParaRPr lang="fa-IR" dirty="0"/>
          </a:p>
          <a:p>
            <a:pPr marL="45720" indent="0" algn="r">
              <a:buNone/>
            </a:pPr>
            <a:r>
              <a:rPr lang="fa-IR" dirty="0"/>
              <a:t>&gt; دستورات عمومی </a:t>
            </a:r>
          </a:p>
          <a:p>
            <a:pPr marL="45720" indent="0" algn="r">
              <a:buNone/>
            </a:pPr>
            <a:r>
              <a:rPr lang="fa-IR" dirty="0"/>
              <a:t>&gt; دستورات مخصوص هر مزاج</a:t>
            </a:r>
          </a:p>
          <a:p>
            <a:pPr marL="45720" indent="0" algn="r">
              <a:buNone/>
            </a:pPr>
            <a:r>
              <a:rPr lang="fa-IR" dirty="0"/>
              <a:t>&gt; دستورات مخصوص گروه های خاص </a:t>
            </a:r>
          </a:p>
        </p:txBody>
      </p:sp>
    </p:spTree>
    <p:extLst>
      <p:ext uri="{BB962C8B-B14F-4D97-AF65-F5344CB8AC3E}">
        <p14:creationId xmlns:p14="http://schemas.microsoft.com/office/powerpoint/2010/main" val="2410480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745480"/>
          </a:xfrm>
        </p:spPr>
        <p:txBody>
          <a:bodyPr>
            <a:normAutofit/>
          </a:bodyPr>
          <a:lstStyle/>
          <a:p>
            <a:pPr marL="45720" indent="0" algn="r">
              <a:buNone/>
            </a:pPr>
            <a:r>
              <a:rPr lang="fa-IR" sz="3600" dirty="0"/>
              <a:t>          دستورات عمومی </a:t>
            </a:r>
          </a:p>
          <a:p>
            <a:pPr marL="45720" indent="0" algn="r">
              <a:buNone/>
            </a:pPr>
            <a:endParaRPr lang="fa-IR" sz="2400" dirty="0"/>
          </a:p>
          <a:p>
            <a:pPr marL="45720" indent="0" algn="r">
              <a:buNone/>
            </a:pPr>
            <a:r>
              <a:rPr lang="fa-IR" sz="2400" dirty="0"/>
              <a:t>1. خودتان و تواناییهایتان را بشناسید</a:t>
            </a:r>
          </a:p>
          <a:p>
            <a:pPr marL="45720" indent="0" algn="r">
              <a:buNone/>
            </a:pPr>
            <a:r>
              <a:rPr lang="fa-IR" sz="2400" dirty="0"/>
              <a:t>2. از قبل خودتان را برای شرایطی که قرار است در آن قرار بگیرید آماده کنید </a:t>
            </a:r>
          </a:p>
          <a:p>
            <a:pPr marL="45720" indent="0" algn="r">
              <a:buNone/>
            </a:pPr>
            <a:r>
              <a:rPr lang="fa-IR" sz="2400" dirty="0"/>
              <a:t>3. عواطف و هیجانات خود را سرکوب نکنید </a:t>
            </a:r>
          </a:p>
          <a:p>
            <a:pPr marL="45720" indent="0" algn="r">
              <a:buNone/>
            </a:pPr>
            <a:r>
              <a:rPr lang="fa-IR" sz="2400" dirty="0"/>
              <a:t>4. فعالیت جسمی </a:t>
            </a:r>
          </a:p>
          <a:p>
            <a:pPr marL="45720" indent="0" algn="r">
              <a:buNone/>
            </a:pPr>
            <a:r>
              <a:rPr lang="fa-IR" sz="2400" dirty="0"/>
              <a:t>5.خوردن غذا تنها به هنگام گرسنگی </a:t>
            </a:r>
          </a:p>
          <a:p>
            <a:pPr marL="45720" indent="0" algn="r">
              <a:buNone/>
            </a:pPr>
            <a:r>
              <a:rPr lang="fa-IR" sz="2400" dirty="0"/>
              <a:t>6. مصرف مایعات به اندازه ی کافی </a:t>
            </a:r>
          </a:p>
          <a:p>
            <a:pPr marL="45720" indent="0" algn="r">
              <a:buNone/>
            </a:pPr>
            <a:r>
              <a:rPr lang="fa-IR" sz="2400" dirty="0"/>
              <a:t>7. استراحت و خواب کافی </a:t>
            </a:r>
          </a:p>
          <a:p>
            <a:pPr marL="45720" indent="0" algn="r">
              <a:buNone/>
            </a:pPr>
            <a:r>
              <a:rPr lang="fa-IR" sz="2400" dirty="0"/>
              <a:t>8. ادرار و دفع مدفوع و تعریق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793448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r"/>
            <a:r>
              <a:rPr lang="fa-IR" dirty="0"/>
              <a:t>9. خانم ها در زمان سیکل ماهانه و 1 ماه پس از زایمان در محیط سرد قرار نگیرند و از مصرف غذای سرد بپرهیزند </a:t>
            </a:r>
          </a:p>
          <a:p>
            <a:pPr algn="r"/>
            <a:r>
              <a:rPr lang="fa-IR" dirty="0"/>
              <a:t>10. رعایت بهداشت</a:t>
            </a:r>
          </a:p>
          <a:p>
            <a:pPr algn="r"/>
            <a:r>
              <a:rPr lang="fa-IR" dirty="0"/>
              <a:t>11. ارتباط صحیح معنوی</a:t>
            </a:r>
          </a:p>
          <a:p>
            <a:pPr algn="r"/>
            <a:r>
              <a:rPr lang="fa-IR" dirty="0"/>
              <a:t>12. نگرانی و خشم بیش از اندازه نداشته باشید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4963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57201" y="152400"/>
            <a:ext cx="8382000" cy="6324600"/>
          </a:xfrm>
        </p:spPr>
        <p:txBody>
          <a:bodyPr/>
          <a:lstStyle/>
          <a:p>
            <a:pPr marL="182880" indent="0" algn="r">
              <a:buNone/>
            </a:pPr>
            <a:br>
              <a:rPr lang="fa-IR" sz="4400" dirty="0"/>
            </a:br>
            <a:br>
              <a:rPr lang="fa-IR" sz="4400" dirty="0"/>
            </a:br>
            <a:br>
              <a:rPr lang="fa-IR" sz="4400" dirty="0"/>
            </a:br>
            <a:r>
              <a:rPr lang="fa-IR" sz="4400" dirty="0"/>
              <a:t>  </a:t>
            </a:r>
            <a:br>
              <a:rPr lang="fa-IR" sz="4400" dirty="0"/>
            </a:br>
            <a:r>
              <a:rPr lang="fa-IR" sz="4400" dirty="0"/>
              <a:t>  دستورات مخصوص هر مزاج</a:t>
            </a:r>
            <a:br>
              <a:rPr lang="fa-IR" sz="4400" dirty="0"/>
            </a:br>
            <a:br>
              <a:rPr lang="fa-IR" sz="4400" dirty="0"/>
            </a:br>
            <a:br>
              <a:rPr lang="fa-IR" sz="4000" dirty="0"/>
            </a:br>
            <a:r>
              <a:rPr lang="fa-IR" sz="4400" dirty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859166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745480"/>
          </a:xfrm>
        </p:spPr>
        <p:txBody>
          <a:bodyPr>
            <a:normAutofit fontScale="92500"/>
          </a:bodyPr>
          <a:lstStyle/>
          <a:p>
            <a:pPr marL="45720" indent="0" algn="r">
              <a:buNone/>
            </a:pPr>
            <a:r>
              <a:rPr lang="fa-IR" sz="2400" b="1" dirty="0"/>
              <a:t>دستورات مخصوص مزاج گرم و خشک</a:t>
            </a:r>
          </a:p>
          <a:p>
            <a:pPr marL="45720" indent="0" algn="r">
              <a:buNone/>
            </a:pPr>
            <a:endParaRPr lang="fa-IR" sz="2400" dirty="0"/>
          </a:p>
          <a:p>
            <a:pPr marL="45720" indent="0" algn="r">
              <a:buNone/>
            </a:pPr>
            <a:r>
              <a:rPr lang="fa-IR" sz="2400" dirty="0"/>
              <a:t>_استفاده از هوای تازه و خنک</a:t>
            </a:r>
          </a:p>
          <a:p>
            <a:pPr marL="45720" indent="0" algn="r">
              <a:buNone/>
            </a:pPr>
            <a:r>
              <a:rPr lang="fa-IR" sz="2400" dirty="0"/>
              <a:t>_ حمام آب سرد در فصل تابستان و حمام ولرم در </a:t>
            </a:r>
          </a:p>
          <a:p>
            <a:pPr marL="45720" indent="0" algn="r">
              <a:buNone/>
            </a:pPr>
            <a:r>
              <a:rPr lang="fa-IR" sz="2400" dirty="0"/>
              <a:t>باقی فصول </a:t>
            </a:r>
          </a:p>
          <a:p>
            <a:pPr marL="45720" indent="0" algn="r">
              <a:buNone/>
            </a:pPr>
            <a:r>
              <a:rPr lang="fa-IR" sz="2400" dirty="0"/>
              <a:t>_ بیشتر از حبوبات میوه جات و سبزیجات استفاده کنند تا گوشت و فراورده های حیوانی</a:t>
            </a:r>
          </a:p>
          <a:p>
            <a:pPr marL="45720" indent="0" algn="r">
              <a:buNone/>
            </a:pPr>
            <a:r>
              <a:rPr lang="fa-IR" sz="2400" dirty="0"/>
              <a:t>_ مصرف میوه هایی مثل : هلو ، زرد آلو ، شاتوت ، خیار ، گلابی ، زرشک ، لیمو ، نارنج ، نارنگی ، پرتقال </a:t>
            </a:r>
          </a:p>
          <a:p>
            <a:pPr marL="45720" indent="0" algn="r">
              <a:buNone/>
            </a:pPr>
            <a:r>
              <a:rPr lang="fa-IR" sz="2400" dirty="0"/>
              <a:t>_ مصرف سبزی هایی مثل : کاهو ، کدو ، گشنیز ، خرفه ، اسفناج </a:t>
            </a:r>
          </a:p>
          <a:p>
            <a:pPr marL="45720" indent="0" algn="r">
              <a:buNone/>
            </a:pPr>
            <a:r>
              <a:rPr lang="fa-IR" sz="2400" dirty="0"/>
              <a:t>_ شربتهای سکنجبین ، عناب ، ریباس ، آلبالو ، زرشک </a:t>
            </a:r>
          </a:p>
          <a:p>
            <a:pPr marL="45720" indent="0" algn="r">
              <a:buNone/>
            </a:pPr>
            <a:r>
              <a:rPr lang="fa-IR" sz="2400" dirty="0"/>
              <a:t>_  گوشت ماهی تازه ، بزغاله ، مرغ ، خروس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17207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457200"/>
            <a:ext cx="7696200" cy="6019800"/>
          </a:xfrm>
        </p:spPr>
        <p:txBody>
          <a:bodyPr/>
          <a:lstStyle/>
          <a:p>
            <a:pPr marL="45720" indent="0" algn="r">
              <a:buNone/>
            </a:pPr>
            <a:endParaRPr lang="fa-IR" dirty="0"/>
          </a:p>
          <a:p>
            <a:pPr marL="45720" indent="0" algn="r">
              <a:buNone/>
            </a:pPr>
            <a:r>
              <a:rPr lang="fa-IR" dirty="0"/>
              <a:t>_ استفاده از غذاهایی با فیبر بالا </a:t>
            </a:r>
          </a:p>
          <a:p>
            <a:pPr marL="45720" indent="0" algn="r">
              <a:buNone/>
            </a:pPr>
            <a:r>
              <a:rPr lang="fa-IR" dirty="0"/>
              <a:t>_ مصرف بیشتر آب و مایعات </a:t>
            </a:r>
          </a:p>
          <a:p>
            <a:pPr marL="45720" indent="0" algn="r">
              <a:buNone/>
            </a:pPr>
            <a:r>
              <a:rPr lang="fa-IR" dirty="0"/>
              <a:t>_ 6،7 ساعت خواب شبانه ، در روزهای تابستان چرت بعد از ناهار </a:t>
            </a:r>
          </a:p>
          <a:p>
            <a:pPr marL="45720" indent="0" algn="r">
              <a:buNone/>
            </a:pPr>
            <a:r>
              <a:rPr lang="fa-IR" dirty="0"/>
              <a:t>_ ورزش در هوای خنک صبحگاه یا شامگاه </a:t>
            </a:r>
          </a:p>
          <a:p>
            <a:pPr marL="45720" indent="0" algn="r">
              <a:buNone/>
            </a:pPr>
            <a:r>
              <a:rPr lang="fa-IR" dirty="0"/>
              <a:t>_ مرطوب کردن بینی هر 12ساعت با روغن بادام شیرین یا روغن بنفشه </a:t>
            </a:r>
          </a:p>
          <a:p>
            <a:pPr marL="45720" indent="0" algn="r">
              <a:buNone/>
            </a:pPr>
            <a:r>
              <a:rPr lang="fa-IR" dirty="0"/>
              <a:t>_ پرهیز از بی خوابی ، کم خوابی ، دیر رفتن به رخت خواب </a:t>
            </a:r>
          </a:p>
          <a:p>
            <a:pPr marL="45720" indent="0" algn="r">
              <a:buNone/>
            </a:pPr>
            <a:r>
              <a:rPr lang="fa-IR" dirty="0"/>
              <a:t>_ پرهیز از فعالیت و ورزش زیاد و حرف زدن ، خشم و هیجان </a:t>
            </a:r>
          </a:p>
          <a:p>
            <a:pPr marL="45720" indent="0" algn="r">
              <a:buNone/>
            </a:pPr>
            <a:r>
              <a:rPr lang="fa-IR" dirty="0"/>
              <a:t>_ پرهیز از نوشیدن زیاد چای و قهوه و استعمال دخانیات </a:t>
            </a:r>
          </a:p>
          <a:p>
            <a:pPr marL="45720" indent="0" algn="r">
              <a:buNone/>
            </a:pPr>
            <a:r>
              <a:rPr lang="fa-IR" dirty="0"/>
              <a:t>_ پرهیز از زیاده روی در مصرف غذاهای گرم و خشک </a:t>
            </a:r>
          </a:p>
          <a:p>
            <a:pPr marL="45720" indent="0" algn="r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31770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15AF4-A7C9-433F-904E-7C795948A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00600"/>
          </a:xfrm>
        </p:spPr>
        <p:txBody>
          <a:bodyPr>
            <a:normAutofit/>
          </a:bodyPr>
          <a:lstStyle/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200" dirty="0">
                <a:solidFill>
                  <a:schemeClr val="accent3"/>
                </a:solidFill>
                <a:cs typeface="B Badr" pitchFamily="2" charset="-78"/>
              </a:rPr>
              <a:t>تعریف کلی :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>
                <a:cs typeface="B Homa" pitchFamily="2" charset="-78"/>
              </a:rPr>
              <a:t>بررسی تغییرات بر روی بدن انسان؛ یعنی تغییراتی که در بدن انسان ایجاد می شود و می تواند در جهت حفظ سلامتی و یا ایجاد بیماری باشد.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200" dirty="0">
                <a:solidFill>
                  <a:schemeClr val="accent3"/>
                </a:solidFill>
                <a:cs typeface="B Badr" pitchFamily="2" charset="-78"/>
              </a:rPr>
              <a:t>تعریف طب از شیخ الرئیس ابوعلی سینا :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>
                <a:cs typeface="B Homa" pitchFamily="2" charset="-78"/>
              </a:rPr>
              <a:t>طب علمی است که به واسطه ی آن احوال بدن انسان شناخته می شود؛ از جهت آنچه که موجب سلامتی و بیماری آن است </a:t>
            </a:r>
            <a:r>
              <a:rPr lang="fa-IR" dirty="0">
                <a:solidFill>
                  <a:srgbClr val="002060"/>
                </a:solidFill>
                <a:cs typeface="B Homa" pitchFamily="2" charset="-78"/>
              </a:rPr>
              <a:t>تا :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i="1" dirty="0">
                <a:solidFill>
                  <a:srgbClr val="002060"/>
                </a:solidFill>
                <a:cs typeface="B Homa" pitchFamily="2" charset="-78"/>
              </a:rPr>
              <a:t>صحت و سلامتی موجود را حفظ کند و در صورت از دست رفتن سلامتی، آن را به بدن برگرداند.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B12B0-079A-45BB-9CEB-E6C369696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sz="4400" dirty="0"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685800"/>
            <a:ext cx="8001000" cy="5562600"/>
          </a:xfrm>
        </p:spPr>
        <p:txBody>
          <a:bodyPr>
            <a:normAutofit/>
          </a:bodyPr>
          <a:lstStyle/>
          <a:p>
            <a:pPr marL="45720" indent="0" algn="r">
              <a:buNone/>
            </a:pPr>
            <a:r>
              <a:rPr lang="fa-IR" sz="2400" b="1" dirty="0"/>
              <a:t>دستورات مخصوص مزاج گرم و تر</a:t>
            </a:r>
          </a:p>
          <a:p>
            <a:pPr marL="45720" indent="0" algn="r">
              <a:buNone/>
            </a:pPr>
            <a:endParaRPr lang="fa-IR" sz="2400" b="1" dirty="0"/>
          </a:p>
          <a:p>
            <a:pPr marL="45720" indent="0" algn="r">
              <a:buNone/>
            </a:pPr>
            <a:r>
              <a:rPr lang="fa-IR" dirty="0"/>
              <a:t>_ از مقادیر تقریبا مساوی حبوبات ، لبنیات و میوه جات ، سبزیجات و گوشت و غذاهای دریایی استفاده کنند</a:t>
            </a:r>
          </a:p>
          <a:p>
            <a:pPr marL="45720" indent="0" algn="r">
              <a:buNone/>
            </a:pPr>
            <a:r>
              <a:rPr lang="fa-IR" dirty="0"/>
              <a:t>_پیاده روی و ورزش صبحگاهی </a:t>
            </a:r>
          </a:p>
          <a:p>
            <a:pPr marL="45720" indent="0" algn="r">
              <a:buNone/>
            </a:pPr>
            <a:r>
              <a:rPr lang="fa-IR" dirty="0"/>
              <a:t>_ 7،8 ساعت خواب کافیست ، در تابستان چرت بعد از غذا مفید است ، سعی کنند کمتر از 4 ساعت و بیشتر از 8 ساعت نخوابند </a:t>
            </a:r>
          </a:p>
          <a:p>
            <a:pPr marL="45720" indent="0" algn="r">
              <a:buNone/>
            </a:pPr>
            <a:r>
              <a:rPr lang="fa-IR" dirty="0"/>
              <a:t>_حجامت(در فصل بهار ) گاهی برایشان خوب است ولی روزه و کم خواری خوبتر است </a:t>
            </a:r>
          </a:p>
          <a:p>
            <a:pPr marL="45720" indent="0" algn="r">
              <a:buNone/>
            </a:pPr>
            <a:r>
              <a:rPr lang="fa-IR" dirty="0"/>
              <a:t>_ از هواها و محیطها و حالات روانی که موجب افزایش گرما و رطوبت میشود بپرهیزند </a:t>
            </a:r>
          </a:p>
          <a:p>
            <a:pPr marL="45720" indent="0" algn="r">
              <a:buNone/>
            </a:pPr>
            <a:r>
              <a:rPr lang="fa-IR" dirty="0"/>
              <a:t>_ کمتر از غذاهای گرم و خشک و گرم و تر استفاده کنند </a:t>
            </a:r>
          </a:p>
          <a:p>
            <a:pPr marL="45720" indent="0" algn="r">
              <a:buNone/>
            </a:pPr>
            <a:r>
              <a:rPr lang="fa-I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85478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685800"/>
            <a:ext cx="8305800" cy="5486400"/>
          </a:xfrm>
        </p:spPr>
        <p:txBody>
          <a:bodyPr>
            <a:normAutofit fontScale="92500" lnSpcReduction="10000"/>
          </a:bodyPr>
          <a:lstStyle/>
          <a:p>
            <a:pPr marL="45720" indent="0" algn="r">
              <a:buNone/>
            </a:pPr>
            <a:r>
              <a:rPr lang="fa-IR" sz="2400" b="1" dirty="0"/>
              <a:t>دستورات مخصوص مزاج سرد و تر</a:t>
            </a:r>
          </a:p>
          <a:p>
            <a:pPr marL="45720" indent="0" algn="r">
              <a:buNone/>
            </a:pPr>
            <a:r>
              <a:rPr lang="fa-IR" dirty="0"/>
              <a:t>_ ترجیحا روزی دو وعده غذا مصرف کنند ، بین این دو وعده نیز 10_ 12 ساعت فاصله بگذارند </a:t>
            </a:r>
          </a:p>
          <a:p>
            <a:pPr marL="45720" indent="0" algn="r">
              <a:buNone/>
            </a:pPr>
            <a:r>
              <a:rPr lang="fa-IR" dirty="0"/>
              <a:t>_ گوشت هایی مثل گوشت گوسفند و بز جوان که با زیره و دارچین و پیاز پخته شده باشد </a:t>
            </a:r>
          </a:p>
          <a:p>
            <a:pPr marL="45720" indent="0" algn="r">
              <a:buNone/>
            </a:pPr>
            <a:r>
              <a:rPr lang="fa-IR" dirty="0"/>
              <a:t>_ مصرف میوه های شیرین مثل موز ، سیب ، خربزه ، انگور ، خرما </a:t>
            </a:r>
          </a:p>
          <a:p>
            <a:pPr marL="45720" indent="0" algn="r">
              <a:buNone/>
            </a:pPr>
            <a:r>
              <a:rPr lang="fa-IR" dirty="0"/>
              <a:t>_استفاده از سبزی هایی مثل ترب ، تربچه ، نعنا ، سیر ، پیاز ، شاهی ، تره ، ترخون </a:t>
            </a:r>
          </a:p>
          <a:p>
            <a:pPr marL="45720" indent="0" algn="r">
              <a:buNone/>
            </a:pPr>
            <a:r>
              <a:rPr lang="fa-IR" dirty="0"/>
              <a:t>_ از شیرینی هایی که با شکر و عسل و فندق و گردو و بادام ساخته میشود استفاده کنند </a:t>
            </a:r>
          </a:p>
          <a:p>
            <a:pPr marL="45720" indent="0" algn="r">
              <a:buNone/>
            </a:pPr>
            <a:r>
              <a:rPr lang="fa-IR" dirty="0"/>
              <a:t>_ اگر در بین وعده های غذایی احساس گرسنگی کردند سالادو میوه مصرف کنند </a:t>
            </a:r>
          </a:p>
          <a:p>
            <a:pPr marL="45720" indent="0" algn="r">
              <a:buNone/>
            </a:pPr>
            <a:r>
              <a:rPr lang="fa-IR" dirty="0"/>
              <a:t>_غذاهایشان باید سرشار از پروتئین و فیبر باشد مثل تخم مرغ ، جگر ، گوشت ، میگو </a:t>
            </a:r>
          </a:p>
          <a:p>
            <a:pPr marL="45720" indent="0" algn="r">
              <a:buNone/>
            </a:pPr>
            <a:r>
              <a:rPr lang="fa-IR" dirty="0"/>
              <a:t>_ از مصرف آب نیم ساعت قبل و یک ساعت بعد از غذا بپرهیزند </a:t>
            </a:r>
          </a:p>
          <a:p>
            <a:pPr marL="45720" indent="0" algn="r">
              <a:buNone/>
            </a:pPr>
            <a:r>
              <a:rPr lang="fa-IR" sz="2400" b="1" dirty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722691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685800"/>
            <a:ext cx="7772400" cy="5410200"/>
          </a:xfrm>
        </p:spPr>
        <p:txBody>
          <a:bodyPr/>
          <a:lstStyle/>
          <a:p>
            <a:pPr marL="45720" indent="0" algn="r">
              <a:buNone/>
            </a:pPr>
            <a:r>
              <a:rPr lang="fa-IR" dirty="0"/>
              <a:t>_ به حمام گرم بروند که در آب آن بابونه و مرزنجوش جوشانده شده باشد بعد از بیرون آمدن از حمام از عطرهای گرم مانند بهار نارنج و گل یاس استفاده کنند </a:t>
            </a:r>
          </a:p>
          <a:p>
            <a:pPr marL="45720" indent="0" algn="r">
              <a:buNone/>
            </a:pPr>
            <a:r>
              <a:rPr lang="fa-IR" dirty="0"/>
              <a:t>_ گل نرگس و شب بو و زنبق ببویند و اسپند و کندر دود کنند </a:t>
            </a:r>
          </a:p>
          <a:p>
            <a:pPr marL="45720" indent="0" algn="r">
              <a:buNone/>
            </a:pPr>
            <a:r>
              <a:rPr lang="fa-IR" dirty="0"/>
              <a:t> _ ورزش و فعالیت بدنی متوسط توصیه میشود راه رفتن به مدت 10_15 دقیقه پس از شام مفید است </a:t>
            </a:r>
          </a:p>
          <a:p>
            <a:pPr marL="45720" indent="0" algn="r">
              <a:buNone/>
            </a:pPr>
            <a:r>
              <a:rPr lang="fa-IR" dirty="0"/>
              <a:t>_ </a:t>
            </a:r>
            <a:r>
              <a:rPr lang="fa-IR" dirty="0">
                <a:solidFill>
                  <a:srgbClr val="FF0000"/>
                </a:solidFill>
              </a:rPr>
              <a:t>7،8 ساعت خواب مناسب است سعی کنند قبل از طلوع آفتاب از خواب برخییزند </a:t>
            </a:r>
          </a:p>
          <a:p>
            <a:pPr marL="45720" indent="0" algn="r">
              <a:buNone/>
            </a:pPr>
            <a:r>
              <a:rPr lang="fa-IR" dirty="0">
                <a:solidFill>
                  <a:srgbClr val="FF0000"/>
                </a:solidFill>
              </a:rPr>
              <a:t>_ خوابیدن طی روز و یک ساعت قبل از غروب مضر است </a:t>
            </a:r>
          </a:p>
          <a:p>
            <a:pPr marL="45720" indent="0" algn="r">
              <a:buNone/>
            </a:pPr>
            <a:r>
              <a:rPr lang="fa-IR" dirty="0"/>
              <a:t>_ از خوردن غذاهای سرد و تر و سرد و خشک بپرهیزند </a:t>
            </a:r>
          </a:p>
        </p:txBody>
      </p:sp>
    </p:spTree>
    <p:extLst>
      <p:ext uri="{BB962C8B-B14F-4D97-AF65-F5344CB8AC3E}">
        <p14:creationId xmlns:p14="http://schemas.microsoft.com/office/powerpoint/2010/main" val="42519446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533400"/>
            <a:ext cx="7848600" cy="5715000"/>
          </a:xfrm>
        </p:spPr>
        <p:txBody>
          <a:bodyPr>
            <a:normAutofit lnSpcReduction="10000"/>
          </a:bodyPr>
          <a:lstStyle/>
          <a:p>
            <a:pPr marL="45720" indent="0" algn="r">
              <a:buNone/>
            </a:pPr>
            <a:r>
              <a:rPr lang="fa-IR" sz="2400" b="1" dirty="0"/>
              <a:t>دستورات مخصوص مزاج سرد و خشک </a:t>
            </a:r>
          </a:p>
          <a:p>
            <a:pPr marL="45720" indent="0" algn="r">
              <a:buNone/>
            </a:pPr>
            <a:r>
              <a:rPr lang="fa-IR" dirty="0"/>
              <a:t>_ از پوست خود در هوای خشک محافظت نمایند به این منظور پوست خود را با روغن زیتون با کنجد چرب کنند </a:t>
            </a:r>
          </a:p>
          <a:p>
            <a:pPr marL="45720" indent="0" algn="r">
              <a:buNone/>
            </a:pPr>
            <a:r>
              <a:rPr lang="fa-IR" dirty="0"/>
              <a:t>_ 10تا15 دقیقه پیاده روی بعد از شام مفید است </a:t>
            </a:r>
          </a:p>
          <a:p>
            <a:pPr marL="45720" indent="0" algn="r">
              <a:buNone/>
            </a:pPr>
            <a:r>
              <a:rPr lang="fa-IR" dirty="0"/>
              <a:t>_ از مایعات به اندازه ی کافی استفاده شود آب هویج و آب سیب مفید است </a:t>
            </a:r>
          </a:p>
          <a:p>
            <a:pPr marL="45720" indent="0" algn="r">
              <a:buNone/>
            </a:pPr>
            <a:r>
              <a:rPr lang="fa-IR" dirty="0"/>
              <a:t>_حمام کردن با آب ولرم و ماساژ بدن با روغن های مناسب</a:t>
            </a:r>
          </a:p>
          <a:p>
            <a:pPr marL="45720" indent="0" algn="r">
              <a:buNone/>
            </a:pPr>
            <a:r>
              <a:rPr lang="fa-IR" dirty="0"/>
              <a:t>_ هر 12 ساعت بینی خود را با روغن بادام شیرین مرطوب کنند </a:t>
            </a:r>
          </a:p>
          <a:p>
            <a:pPr marL="45720" indent="0" algn="r">
              <a:buNone/>
            </a:pPr>
            <a:r>
              <a:rPr lang="fa-IR" dirty="0"/>
              <a:t>_ ورزش های خفیف مثل پاده روی و سفر های کوتاه به مناطق مرطوب توصیه میشود</a:t>
            </a:r>
          </a:p>
          <a:p>
            <a:pPr marL="45720" indent="0" algn="r">
              <a:buNone/>
            </a:pPr>
            <a:r>
              <a:rPr lang="fa-IR" dirty="0"/>
              <a:t>_ حدود ساعت 10 شب به رخت خواب بروند </a:t>
            </a:r>
          </a:p>
          <a:p>
            <a:pPr marL="45720" indent="0" algn="r">
              <a:buNone/>
            </a:pPr>
            <a:r>
              <a:rPr lang="fa-IR" dirty="0"/>
              <a:t>_ حدود 6،7 ساعت استراحت کنند ، 30 دقیقه چرت بعد از ناهار اشکال ندارد </a:t>
            </a:r>
          </a:p>
          <a:p>
            <a:pPr marL="45720" indent="0" algn="r">
              <a:buNone/>
            </a:pPr>
            <a:r>
              <a:rPr lang="fa-IR" dirty="0"/>
              <a:t>_ از مصرف غذاهای یخ زده و مانده و کنسرو بپرهیزند </a:t>
            </a:r>
          </a:p>
          <a:p>
            <a:pPr marL="45720" indent="0" algn="r">
              <a:buNone/>
            </a:pPr>
            <a:r>
              <a:rPr lang="fa-I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10483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457200"/>
            <a:ext cx="8153400" cy="5562600"/>
          </a:xfrm>
        </p:spPr>
        <p:txBody>
          <a:bodyPr/>
          <a:lstStyle/>
          <a:p>
            <a:pPr marL="45720" indent="0" algn="r">
              <a:buNone/>
            </a:pPr>
            <a:r>
              <a:rPr lang="fa-IR" dirty="0"/>
              <a:t>_ از بی خوابی و کم خوابی بپرهیزند </a:t>
            </a:r>
          </a:p>
          <a:p>
            <a:pPr marL="45720" indent="0" algn="r">
              <a:buNone/>
            </a:pPr>
            <a:r>
              <a:rPr lang="fa-IR" dirty="0"/>
              <a:t>_ غم ، تنهایی ، تفکرات دقیق ، نگرانی موجب تشدید علائم صفراوی میشود </a:t>
            </a:r>
          </a:p>
          <a:p>
            <a:pPr marL="45720" indent="0" algn="r">
              <a:buNone/>
            </a:pPr>
            <a:r>
              <a:rPr lang="fa-IR" dirty="0"/>
              <a:t>_ از هوای سرد و خشک پاییز اجتناب نمایند </a:t>
            </a:r>
          </a:p>
          <a:p>
            <a:pPr marL="45720" indent="0" algn="r">
              <a:buNone/>
            </a:pPr>
            <a:r>
              <a:rPr lang="fa-IR" dirty="0"/>
              <a:t>_ از مصرف مواد سرد و خشک و سرد و تر هم پرهیز کنند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329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381000"/>
            <a:ext cx="8153400" cy="5791200"/>
          </a:xfrm>
        </p:spPr>
        <p:txBody>
          <a:bodyPr>
            <a:normAutofit/>
          </a:bodyPr>
          <a:lstStyle/>
          <a:p>
            <a:pPr marL="45720" indent="0" algn="r">
              <a:buNone/>
            </a:pPr>
            <a:r>
              <a:rPr lang="fa-IR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1720840"/>
            <a:ext cx="9067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b="1" dirty="0">
                <a:solidFill>
                  <a:srgbClr val="002060"/>
                </a:solidFill>
              </a:rPr>
              <a:t>دستورات مخصوص گروههای خاص </a:t>
            </a:r>
          </a:p>
          <a:p>
            <a:pPr algn="r"/>
            <a:endParaRPr lang="fa-IR" sz="2400" b="1" dirty="0">
              <a:solidFill>
                <a:srgbClr val="002060"/>
              </a:solidFill>
            </a:endParaRPr>
          </a:p>
          <a:p>
            <a:pPr algn="r"/>
            <a:r>
              <a:rPr lang="fa-IR" sz="2400" b="1" dirty="0">
                <a:solidFill>
                  <a:srgbClr val="002060"/>
                </a:solidFill>
              </a:rPr>
              <a:t>دستورات دوره ی جوانی</a:t>
            </a:r>
            <a:r>
              <a:rPr lang="fa-IR" dirty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fa-IR" dirty="0">
                <a:solidFill>
                  <a:srgbClr val="002060"/>
                </a:solidFill>
              </a:rPr>
              <a:t>_ مزاج اصلی جوانی گرم خشک است پس دستورات حفظ سلامتی آنان باید از غذاهای سرد و تر باشد</a:t>
            </a:r>
          </a:p>
          <a:p>
            <a:pPr algn="r"/>
            <a:r>
              <a:rPr lang="fa-IR" dirty="0">
                <a:solidFill>
                  <a:srgbClr val="002060"/>
                </a:solidFill>
              </a:rPr>
              <a:t>_ از ورزش بسیار و نشستن در آفتاب و خوردن غذاهای گرم مثل سیر و پیاز و خردل پرهیز کنند </a:t>
            </a:r>
          </a:p>
          <a:p>
            <a:pPr algn="r"/>
            <a:r>
              <a:rPr lang="fa-IR" dirty="0">
                <a:solidFill>
                  <a:srgbClr val="002060"/>
                </a:solidFill>
              </a:rPr>
              <a:t>_ از گرسنگی زیاد دوری کنند </a:t>
            </a:r>
          </a:p>
          <a:p>
            <a:pPr algn="r"/>
            <a:r>
              <a:rPr lang="fa-IR" dirty="0">
                <a:solidFill>
                  <a:srgbClr val="002060"/>
                </a:solidFill>
              </a:rPr>
              <a:t>_ در حمام از آب ولرم استفاده کنند </a:t>
            </a:r>
          </a:p>
          <a:p>
            <a:pPr algn="r"/>
            <a:r>
              <a:rPr lang="fa-IR" dirty="0">
                <a:solidFill>
                  <a:srgbClr val="002060"/>
                </a:solidFill>
              </a:rPr>
              <a:t>_ از نوشیدنی ها و میوه های سرد و تر استفاده کنند </a:t>
            </a:r>
          </a:p>
        </p:txBody>
      </p:sp>
    </p:spTree>
    <p:extLst>
      <p:ext uri="{BB962C8B-B14F-4D97-AF65-F5344CB8AC3E}">
        <p14:creationId xmlns:p14="http://schemas.microsoft.com/office/powerpoint/2010/main" val="9069664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304800"/>
            <a:ext cx="8153400" cy="6019800"/>
          </a:xfrm>
        </p:spPr>
        <p:txBody>
          <a:bodyPr>
            <a:normAutofit/>
          </a:bodyPr>
          <a:lstStyle/>
          <a:p>
            <a:pPr marL="45720" indent="0" algn="r">
              <a:buNone/>
            </a:pPr>
            <a:r>
              <a:rPr lang="fa-IR" sz="2400" b="1" dirty="0"/>
              <a:t>دستورات میان سالی </a:t>
            </a:r>
          </a:p>
          <a:p>
            <a:pPr marL="45720" indent="0" algn="r">
              <a:buNone/>
            </a:pPr>
            <a:r>
              <a:rPr lang="fa-IR" dirty="0"/>
              <a:t>_ مزاج افراد میان سال سرد و خشک بوده و تمام دستورات و غذاهای آنها باید گرم و تر باشد </a:t>
            </a:r>
          </a:p>
          <a:p>
            <a:pPr marL="45720" indent="0" algn="r">
              <a:buNone/>
            </a:pPr>
            <a:r>
              <a:rPr lang="fa-IR" dirty="0"/>
              <a:t>_ از فصد و حجامت و زالو خودداری کنند</a:t>
            </a:r>
          </a:p>
          <a:p>
            <a:pPr marL="45720" indent="0" algn="r">
              <a:buNone/>
            </a:pPr>
            <a:r>
              <a:rPr lang="fa-IR" dirty="0"/>
              <a:t>_ اسهال مفید است اما در حد اعتدال </a:t>
            </a:r>
          </a:p>
          <a:p>
            <a:pPr marL="45720" indent="0" algn="r">
              <a:buNone/>
            </a:pPr>
            <a:r>
              <a:rPr lang="fa-IR" dirty="0"/>
              <a:t>_ پیاده روی و ماساژ با روغن برایشان مفید است  </a:t>
            </a:r>
          </a:p>
          <a:p>
            <a:pPr marL="4572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8750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6858001"/>
          </a:xfrm>
        </p:spPr>
      </p:pic>
      <p:sp>
        <p:nvSpPr>
          <p:cNvPr id="6" name="Rectangle 5"/>
          <p:cNvSpPr/>
          <p:nvPr/>
        </p:nvSpPr>
        <p:spPr>
          <a:xfrm>
            <a:off x="914400" y="482216"/>
            <a:ext cx="7696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fa-IR" dirty="0"/>
          </a:p>
          <a:p>
            <a:pPr algn="r"/>
            <a:r>
              <a:rPr lang="fa-IR" sz="2400" b="1" dirty="0"/>
              <a:t>دستورات پیری </a:t>
            </a:r>
          </a:p>
          <a:p>
            <a:pPr algn="r"/>
            <a:endParaRPr lang="fa-IR" dirty="0"/>
          </a:p>
          <a:p>
            <a:pPr algn="r"/>
            <a:r>
              <a:rPr lang="fa-IR" sz="2000" dirty="0">
                <a:solidFill>
                  <a:schemeClr val="accent5">
                    <a:lumMod val="75000"/>
                  </a:schemeClr>
                </a:solidFill>
              </a:rPr>
              <a:t>_ مزاج افراد پیر متفاوت است بعضی سرد و تر هستند بعضی سرد و خشک </a:t>
            </a:r>
          </a:p>
          <a:p>
            <a:pPr algn="r"/>
            <a:r>
              <a:rPr lang="fa-IR" sz="2000" dirty="0">
                <a:solidFill>
                  <a:schemeClr val="accent5">
                    <a:lumMod val="75000"/>
                  </a:schemeClr>
                </a:solidFill>
              </a:rPr>
              <a:t>_ بدن آنها را هر روز با روغن بادام و بنفشه و بابونه چرب نمایید </a:t>
            </a:r>
          </a:p>
          <a:p>
            <a:pPr algn="r"/>
            <a:r>
              <a:rPr lang="fa-IR" sz="2000" dirty="0">
                <a:solidFill>
                  <a:schemeClr val="accent5">
                    <a:lumMod val="75000"/>
                  </a:schemeClr>
                </a:solidFill>
              </a:rPr>
              <a:t>_ غذایشان باید کم حجم و لی از نظر کیفیت غذایی بالا باشد </a:t>
            </a:r>
          </a:p>
          <a:p>
            <a:pPr algn="r"/>
            <a:r>
              <a:rPr lang="fa-IR" sz="2000" dirty="0">
                <a:solidFill>
                  <a:schemeClr val="accent5">
                    <a:lumMod val="75000"/>
                  </a:schemeClr>
                </a:solidFill>
              </a:rPr>
              <a:t>_ افزایش تعداد وعده های غذا و پرهیز از غذاهای سرد توصیه میشود </a:t>
            </a:r>
          </a:p>
          <a:p>
            <a:pPr algn="r"/>
            <a:r>
              <a:rPr lang="fa-IR" sz="2000" dirty="0">
                <a:solidFill>
                  <a:schemeClr val="accent5">
                    <a:lumMod val="75000"/>
                  </a:schemeClr>
                </a:solidFill>
              </a:rPr>
              <a:t>_ آبگوشت ، شوربا ، حلیم گندم ، شیر و عسل ، زرده تخم مرغ نیم برشت ، نان خوب با میزان نمک متوسط ، گوشت جوجه خروس برای این گروه مفید است </a:t>
            </a:r>
          </a:p>
          <a:p>
            <a:pPr algn="r"/>
            <a:r>
              <a:rPr lang="fa-IR" sz="2000" dirty="0">
                <a:solidFill>
                  <a:schemeClr val="accent5">
                    <a:lumMod val="75000"/>
                  </a:schemeClr>
                </a:solidFill>
              </a:rPr>
              <a:t>_ مصرف سبزیجات و کاهو ادویه جات گرم ، برگ چغندر ، کرفس ، تره دستگاه گوارش را لینت میبخشد </a:t>
            </a:r>
          </a:p>
          <a:p>
            <a:pPr algn="r"/>
            <a:r>
              <a:rPr lang="fa-IR" sz="2000" dirty="0">
                <a:solidFill>
                  <a:schemeClr val="accent5">
                    <a:lumMod val="75000"/>
                  </a:schemeClr>
                </a:solidFill>
              </a:rPr>
              <a:t>_مصرف میوه هایی مثل انجیر تازه و خشک و انگور و گردو و بادام</a:t>
            </a:r>
            <a:r>
              <a:rPr lang="fa-I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3520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731520"/>
            <a:ext cx="7924800" cy="5669280"/>
          </a:xfrm>
        </p:spPr>
        <p:txBody>
          <a:bodyPr/>
          <a:lstStyle/>
          <a:p>
            <a:pPr marL="45720" indent="0" algn="r">
              <a:buNone/>
            </a:pPr>
            <a:r>
              <a:rPr lang="fa-IR" dirty="0"/>
              <a:t>_ از خون دادن بپرهیزند</a:t>
            </a:r>
          </a:p>
          <a:p>
            <a:pPr marL="45720" indent="0" algn="r">
              <a:buNone/>
            </a:pPr>
            <a:r>
              <a:rPr lang="fa-IR" dirty="0"/>
              <a:t>_ از غذاهای ترش اجتناب کنند </a:t>
            </a:r>
          </a:p>
          <a:p>
            <a:pPr marL="45720" indent="0" algn="r">
              <a:buNone/>
            </a:pPr>
            <a:r>
              <a:rPr lang="fa-IR" dirty="0"/>
              <a:t>_ آشامیدن شیر مفید است به شرط آنکه نفخ نکنند </a:t>
            </a:r>
          </a:p>
          <a:p>
            <a:pPr marL="45720" indent="0" algn="r">
              <a:buNone/>
            </a:pPr>
            <a:r>
              <a:rPr lang="fa-IR" dirty="0"/>
              <a:t>_ زنجبیل و دارچین نفخ شیر را کم میکند </a:t>
            </a:r>
          </a:p>
          <a:p>
            <a:pPr marL="45720" indent="0" algn="r">
              <a:buNone/>
            </a:pPr>
            <a:r>
              <a:rPr lang="fa-IR" dirty="0"/>
              <a:t>_ از گرسنه خوابیدن بپرهیزند</a:t>
            </a:r>
          </a:p>
          <a:p>
            <a:pPr marL="45720" indent="0" algn="r">
              <a:buNone/>
            </a:pPr>
            <a:r>
              <a:rPr lang="fa-IR" dirty="0"/>
              <a:t>_ یبوست از بزرگترین مشکلات این دوره است </a:t>
            </a:r>
          </a:p>
          <a:p>
            <a:pPr marL="45720" indent="0" algn="r">
              <a:buNone/>
            </a:pPr>
            <a:r>
              <a:rPr lang="fa-IR" dirty="0"/>
              <a:t>_ماساژ معتدل برایشان مفید است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7551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381000"/>
            <a:ext cx="8001000" cy="5867400"/>
          </a:xfrm>
        </p:spPr>
        <p:txBody>
          <a:bodyPr>
            <a:normAutofit/>
          </a:bodyPr>
          <a:lstStyle/>
          <a:p>
            <a:pPr marL="45720" indent="0" algn="r">
              <a:buNone/>
            </a:pPr>
            <a:r>
              <a:rPr lang="fa-IR" sz="2400" b="1" dirty="0"/>
              <a:t>مزاج ها و استعداد بیماری ها در آنها </a:t>
            </a:r>
          </a:p>
          <a:p>
            <a:pPr marL="45720" indent="0" algn="r">
              <a:buNone/>
            </a:pPr>
            <a:endParaRPr lang="fa-IR" sz="2400" b="1" dirty="0"/>
          </a:p>
          <a:p>
            <a:pPr marL="45720" indent="0" algn="r">
              <a:buNone/>
            </a:pPr>
            <a:r>
              <a:rPr lang="fa-IR" sz="2400" b="1" dirty="0"/>
              <a:t>مزاج گرم و خشک : </a:t>
            </a:r>
            <a:r>
              <a:rPr lang="fa-IR" sz="2000" dirty="0"/>
              <a:t>اضطراب ، تنش فکری ، وز وز گوش ، تپش قلب ، اسهال خونی ، هپاتیت ، میگرن ، زردی ، لکه بینی ، تلخی دهان ، سرفه خشک ، بی خوابی ، سوزش ادرار ، لاغری شدید </a:t>
            </a:r>
            <a:endParaRPr lang="fa-IR" sz="2400" b="1" dirty="0"/>
          </a:p>
          <a:p>
            <a:pPr marL="45720" indent="0" algn="r">
              <a:buNone/>
            </a:pPr>
            <a:r>
              <a:rPr lang="fa-IR" sz="2400" b="1" dirty="0"/>
              <a:t>مزاج گرم و تر : </a:t>
            </a:r>
            <a:r>
              <a:rPr lang="fa-IR" sz="2000" dirty="0"/>
              <a:t>سر درد ، پر خوابی ، ظهور خون در ادرار ، خستگی ، ضعف جنسی ، چاقی </a:t>
            </a:r>
            <a:r>
              <a:rPr lang="fa-IR" sz="2400" b="1" dirty="0"/>
              <a:t> </a:t>
            </a:r>
          </a:p>
          <a:p>
            <a:pPr marL="45720" indent="0" algn="r">
              <a:buNone/>
            </a:pPr>
            <a:r>
              <a:rPr lang="fa-IR" sz="2400" b="1" dirty="0"/>
              <a:t>مزاج سرد و تر : </a:t>
            </a:r>
            <a:r>
              <a:rPr lang="fa-IR" sz="2000" dirty="0"/>
              <a:t>عطسه ، سر درد ، کاهش حافظه ، صرع ، پر خوابی ، آسم ، سینوزیت ، التهاب و بزرگ شدن لوزه ها ، ضعف هضم ، ریفلاکس معده به مری ، خیس کردن بستر ، درد ها و التهابات مفصلی </a:t>
            </a:r>
            <a:endParaRPr lang="fa-IR" sz="2400" b="1" dirty="0"/>
          </a:p>
          <a:p>
            <a:pPr marL="45720" indent="0" algn="r">
              <a:buNone/>
            </a:pPr>
            <a:r>
              <a:rPr lang="fa-IR" sz="2400" b="1" dirty="0"/>
              <a:t> مزاج سرد و خشک : </a:t>
            </a:r>
            <a:r>
              <a:rPr lang="fa-IR" sz="2000" dirty="0"/>
              <a:t>افسردگی ، بی خوابی ، لخته شدن خون ، آترو اسکلروز بواسیر ، نفخ ، درد معده ، یبوست ، خشکی پوست و ترک پوست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71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E93C45-547F-48F4-9A52-E3EBF5BE7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8600"/>
            <a:ext cx="4267200" cy="64008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40B305D-7945-420E-B4F2-95E6CF56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36ABB6-0187-48EA-BE43-1C1F07930B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" y="228599"/>
            <a:ext cx="4590893" cy="640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751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C57867-089A-40A9-B6F9-D54B518F9197}"/>
              </a:ext>
            </a:extLst>
          </p:cNvPr>
          <p:cNvSpPr txBox="1"/>
          <p:nvPr/>
        </p:nvSpPr>
        <p:spPr>
          <a:xfrm>
            <a:off x="609600" y="3810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solidFill>
                  <a:schemeClr val="bg1"/>
                </a:solidFill>
              </a:rPr>
              <a:t>مشاوره </a:t>
            </a:r>
            <a:r>
              <a:rPr lang="fa-IR" dirty="0" err="1">
                <a:solidFill>
                  <a:schemeClr val="bg1"/>
                </a:solidFill>
              </a:rPr>
              <a:t>پیامکی</a:t>
            </a:r>
            <a:endParaRPr lang="fa-IR" dirty="0">
              <a:solidFill>
                <a:schemeClr val="bg1"/>
              </a:solidFill>
            </a:endParaRPr>
          </a:p>
          <a:p>
            <a:r>
              <a:rPr lang="fa-IR" dirty="0">
                <a:solidFill>
                  <a:schemeClr val="bg1"/>
                </a:solidFill>
              </a:rPr>
              <a:t>09960612306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201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27036-FBB8-4BDA-8D23-C29A576C5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00600"/>
          </a:xfrm>
        </p:spPr>
        <p:txBody>
          <a:bodyPr>
            <a:normAutofit/>
          </a:bodyPr>
          <a:lstStyle/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200" dirty="0">
                <a:solidFill>
                  <a:schemeClr val="bg1">
                    <a:lumMod val="75000"/>
                    <a:lumOff val="25000"/>
                  </a:schemeClr>
                </a:solidFill>
                <a:cs typeface="B Homa" pitchFamily="2" charset="-78"/>
              </a:rPr>
              <a:t>نکته ی مهم در تعریف طب :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4800" dirty="0">
                <a:solidFill>
                  <a:schemeClr val="tx2">
                    <a:lumMod val="50000"/>
                  </a:schemeClr>
                </a:solidFill>
                <a:cs typeface="B Baran" pitchFamily="2" charset="-78"/>
              </a:rPr>
              <a:t>هدف پزشکی و وظیفه ی اصلی پزشک حفظ تندرستی است.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4800" dirty="0">
                <a:solidFill>
                  <a:schemeClr val="tx2">
                    <a:lumMod val="50000"/>
                  </a:schemeClr>
                </a:solidFill>
                <a:cs typeface="B Baran" pitchFamily="2" charset="-78"/>
              </a:rPr>
              <a:t>و درمان در اولویت بعدی قرار دارد.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a-IR" dirty="0">
              <a:cs typeface="B Homa" pitchFamily="2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A74DCF-6BBA-4144-B91F-EF6D140C7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75DFE7-2A08-4DAA-B665-B5FC2DDDD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57800"/>
          </a:xfrm>
        </p:spPr>
        <p:txBody>
          <a:bodyPr/>
          <a:lstStyle/>
          <a:p>
            <a:pPr marL="45720" indent="0" algn="r">
              <a:buNone/>
            </a:pPr>
            <a:r>
              <a:rPr lang="fa-IR" dirty="0"/>
              <a:t>تعریف طب سنتی و مکمل از دیدگاه سازمان جهانی بهداشت؟</a:t>
            </a:r>
          </a:p>
          <a:p>
            <a:pPr marL="45720" indent="0" algn="r">
              <a:buNone/>
            </a:pPr>
            <a:r>
              <a:rPr lang="fa-IR" dirty="0"/>
              <a:t>درست ترین عبارت عملیاتی برای طب سنتی در دنیای امروز ؟</a:t>
            </a:r>
          </a:p>
          <a:p>
            <a:pPr marL="45720" indent="0" algn="r">
              <a:buNone/>
            </a:pPr>
            <a:r>
              <a:rPr lang="fa-IR" dirty="0"/>
              <a:t>جایگاه طب کل نگر در پزشکی امروز چیست ؟</a:t>
            </a:r>
          </a:p>
          <a:p>
            <a:pPr marL="45720" indent="0" algn="r">
              <a:buNone/>
            </a:pPr>
            <a:r>
              <a:rPr lang="fa-IR" dirty="0"/>
              <a:t>تعصب یا تفاهم و همکاری ؟</a:t>
            </a:r>
          </a:p>
          <a:p>
            <a:pPr marL="45720" indent="0" algn="r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A9FA4E-51B0-47C2-881E-146F5458C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69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BF409B0-837A-4889-AF07-030167E9D0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05800" cy="3962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6057">
                <a:tc gridSpan="2">
                  <a:txBody>
                    <a:bodyPr/>
                    <a:lstStyle/>
                    <a:p>
                      <a:pPr algn="ctr"/>
                      <a:r>
                        <a:rPr lang="fa-IR" sz="2800" dirty="0">
                          <a:latin typeface="Arial" pitchFamily="34" charset="0"/>
                          <a:cs typeface="B Badr" pitchFamily="2" charset="-78"/>
                        </a:rPr>
                        <a:t>امور</a:t>
                      </a:r>
                      <a:r>
                        <a:rPr lang="fa-IR" sz="2800" baseline="0" dirty="0">
                          <a:latin typeface="Arial" pitchFamily="34" charset="0"/>
                          <a:cs typeface="B Badr" pitchFamily="2" charset="-78"/>
                        </a:rPr>
                        <a:t> طبیعیه</a:t>
                      </a:r>
                      <a:endParaRPr lang="en-US" sz="2800" dirty="0">
                        <a:latin typeface="Arial" pitchFamily="34" charset="0"/>
                        <a:cs typeface="B Badr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a-IR" sz="5400" dirty="0">
                          <a:latin typeface="Arial" pitchFamily="34" charset="0"/>
                          <a:cs typeface="B Badr" pitchFamily="2" charset="-78"/>
                        </a:rPr>
                        <a:t>نظری</a:t>
                      </a:r>
                      <a:endParaRPr lang="en-US" sz="5400" dirty="0">
                        <a:latin typeface="Arial" pitchFamily="34" charset="0"/>
                        <a:cs typeface="B Badr" pitchFamily="2" charset="-78"/>
                      </a:endParaRPr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/>
                      <a:endParaRPr lang="fa-IR" sz="7200" dirty="0">
                        <a:latin typeface="Arial" pitchFamily="34" charset="0"/>
                        <a:cs typeface="B Badr" pitchFamily="2" charset="-78"/>
                      </a:endParaRPr>
                    </a:p>
                    <a:p>
                      <a:pPr algn="ctr"/>
                      <a:r>
                        <a:rPr lang="fa-IR" sz="7200" dirty="0">
                          <a:latin typeface="Arial" pitchFamily="34" charset="0"/>
                          <a:cs typeface="B Badr" pitchFamily="2" charset="-78"/>
                        </a:rPr>
                        <a:t>طب</a:t>
                      </a:r>
                      <a:endParaRPr lang="en-US" sz="7200" dirty="0">
                        <a:latin typeface="Arial" pitchFamily="34" charset="0"/>
                        <a:cs typeface="B Badr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057">
                <a:tc gridSpan="2"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latin typeface="Arial" pitchFamily="34" charset="0"/>
                          <a:cs typeface="B Badr" pitchFamily="2" charset="-78"/>
                        </a:rPr>
                        <a:t>اسباب و علل</a:t>
                      </a:r>
                      <a:endParaRPr lang="en-US" sz="2000" dirty="0">
                        <a:latin typeface="Arial" pitchFamily="34" charset="0"/>
                        <a:cs typeface="B Badr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057">
                <a:tc gridSpan="2"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latin typeface="Arial" pitchFamily="34" charset="0"/>
                          <a:cs typeface="B Badr" pitchFamily="2" charset="-78"/>
                        </a:rPr>
                        <a:t>دلایل و علائم</a:t>
                      </a:r>
                      <a:endParaRPr lang="en-US" sz="2000" dirty="0">
                        <a:latin typeface="Arial" pitchFamily="34" charset="0"/>
                        <a:cs typeface="B Badr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057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latin typeface="Arial" pitchFamily="34" charset="0"/>
                          <a:cs typeface="B Badr" pitchFamily="2" charset="-78"/>
                        </a:rPr>
                        <a:t>تدابیر صحّی</a:t>
                      </a:r>
                      <a:endParaRPr lang="en-US" sz="2000" dirty="0">
                        <a:latin typeface="Arial" pitchFamily="34" charset="0"/>
                        <a:cs typeface="B Bad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latin typeface="Arial" pitchFamily="34" charset="0"/>
                          <a:cs typeface="B Badr" pitchFamily="2" charset="-78"/>
                        </a:rPr>
                        <a:t>حفظ الصّحه</a:t>
                      </a:r>
                      <a:endParaRPr lang="en-US" sz="2000" dirty="0">
                        <a:latin typeface="Arial" pitchFamily="34" charset="0"/>
                        <a:cs typeface="B Badr" pitchFamily="2" charset="-78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fa-IR" sz="5400" dirty="0">
                          <a:latin typeface="Arial" pitchFamily="34" charset="0"/>
                          <a:cs typeface="B Badr" pitchFamily="2" charset="-78"/>
                        </a:rPr>
                        <a:t>عملی</a:t>
                      </a:r>
                      <a:endParaRPr lang="en-US" sz="5400" dirty="0">
                        <a:latin typeface="Arial" pitchFamily="34" charset="0"/>
                        <a:cs typeface="B Badr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057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latin typeface="Arial" pitchFamily="34" charset="0"/>
                          <a:cs typeface="B Badr" pitchFamily="2" charset="-78"/>
                        </a:rPr>
                        <a:t>تدابیر</a:t>
                      </a:r>
                      <a:r>
                        <a:rPr lang="fa-IR" sz="2000" baseline="0" dirty="0">
                          <a:latin typeface="Arial" pitchFamily="34" charset="0"/>
                          <a:cs typeface="B Badr" pitchFamily="2" charset="-78"/>
                        </a:rPr>
                        <a:t> مرضی</a:t>
                      </a:r>
                      <a:endParaRPr lang="en-US" sz="2000" dirty="0">
                        <a:latin typeface="Arial" pitchFamily="34" charset="0"/>
                        <a:cs typeface="B Badr" pitchFamily="2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latin typeface="Arial" pitchFamily="34" charset="0"/>
                          <a:cs typeface="B Badr" pitchFamily="2" charset="-78"/>
                        </a:rPr>
                        <a:t>معالجات</a:t>
                      </a:r>
                      <a:endParaRPr lang="en-US" sz="2000" dirty="0">
                        <a:latin typeface="Arial" pitchFamily="34" charset="0"/>
                        <a:cs typeface="B Badr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057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latin typeface="Arial" pitchFamily="34" charset="0"/>
                          <a:cs typeface="B Badr" pitchFamily="2" charset="-78"/>
                        </a:rPr>
                        <a:t>دارو</a:t>
                      </a:r>
                      <a:r>
                        <a:rPr lang="fa-IR" sz="2000" baseline="0" dirty="0">
                          <a:latin typeface="Arial" pitchFamily="34" charset="0"/>
                          <a:cs typeface="B Badr" pitchFamily="2" charset="-78"/>
                        </a:rPr>
                        <a:t> درمانی</a:t>
                      </a:r>
                      <a:endParaRPr lang="en-US" sz="2000" dirty="0">
                        <a:latin typeface="Arial" pitchFamily="34" charset="0"/>
                        <a:cs typeface="B Badr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057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latin typeface="Arial" pitchFamily="34" charset="0"/>
                          <a:cs typeface="B Badr" pitchFamily="2" charset="-78"/>
                        </a:rPr>
                        <a:t>اعمال دستی</a:t>
                      </a:r>
                      <a:endParaRPr lang="en-US" sz="2000" dirty="0">
                        <a:latin typeface="Arial" pitchFamily="34" charset="0"/>
                        <a:cs typeface="B Badr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AE94C4C-63E0-431B-84A5-8083BCBB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fa-IR" sz="4400" dirty="0">
              <a:cs typeface="Andalus" pitchFamily="2" charset="-7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40C22-1D1F-49C9-9D6D-573CE28C2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00600"/>
          </a:xfrm>
        </p:spPr>
        <p:txBody>
          <a:bodyPr>
            <a:normAutofit/>
          </a:bodyPr>
          <a:lstStyle/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600" dirty="0">
                <a:solidFill>
                  <a:schemeClr val="accent5">
                    <a:lumMod val="50000"/>
                  </a:schemeClr>
                </a:solidFill>
                <a:cs typeface="B Badr" pitchFamily="2" charset="-78"/>
              </a:rPr>
              <a:t>تعریف رکن: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>
                <a:cs typeface="B Hamid" pitchFamily="2" charset="-78"/>
              </a:rPr>
              <a:t>در اصطلاح حکما، رکن یا عنصر،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>
                <a:cs typeface="B Hamid" pitchFamily="2" charset="-78"/>
              </a:rPr>
              <a:t>جسم بسیطی است که به غیر از خود تجزیه نمی شود و تشکیل دهنده ی اجزای اولیه ی همه ی موجودات اعم از انسان، حیوان، نبات و جماد می باشد.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b="1" dirty="0">
                <a:solidFill>
                  <a:schemeClr val="bg1"/>
                </a:solidFill>
                <a:cs typeface="B Hamid" pitchFamily="2" charset="-78"/>
              </a:rPr>
              <a:t>تعداد آن ها چهار است </a:t>
            </a:r>
            <a:r>
              <a:rPr lang="fa-IR" dirty="0">
                <a:cs typeface="B Hamid" pitchFamily="2" charset="-78"/>
              </a:rPr>
              <a:t>: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>
                <a:cs typeface="B Hamid" pitchFamily="2" charset="-78"/>
              </a:rPr>
              <a:t>خاک     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>
                <a:cs typeface="B Hamid" pitchFamily="2" charset="-78"/>
              </a:rPr>
              <a:t>آب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>
                <a:cs typeface="B Hamid" pitchFamily="2" charset="-78"/>
              </a:rPr>
              <a:t>هوا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dirty="0">
                <a:cs typeface="B Hamid" pitchFamily="2" charset="-78"/>
              </a:rPr>
              <a:t>آتش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048B78-E26F-4CAB-B96F-1290F2D97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sz="4400" dirty="0"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388</TotalTime>
  <Words>2776</Words>
  <Application>Microsoft Office PowerPoint</Application>
  <PresentationFormat>On-screen Show (4:3)</PresentationFormat>
  <Paragraphs>351</Paragraphs>
  <Slides>50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6" baseType="lpstr">
      <vt:lpstr>Andalus</vt:lpstr>
      <vt:lpstr>Arial</vt:lpstr>
      <vt:lpstr>B Arshia</vt:lpstr>
      <vt:lpstr>B Badr</vt:lpstr>
      <vt:lpstr>B Baran</vt:lpstr>
      <vt:lpstr>B Davat</vt:lpstr>
      <vt:lpstr>B Fantezy</vt:lpstr>
      <vt:lpstr>B Hamid</vt:lpstr>
      <vt:lpstr>B Homa</vt:lpstr>
      <vt:lpstr>B Kamran</vt:lpstr>
      <vt:lpstr>Georgia</vt:lpstr>
      <vt:lpstr>Tahoma</vt:lpstr>
      <vt:lpstr>Trebuchet MS</vt:lpstr>
      <vt:lpstr>Wingdings</vt:lpstr>
      <vt:lpstr>Wingdings 2</vt:lpstr>
      <vt:lpstr>Slipstream</vt:lpstr>
      <vt:lpstr>    بسم الله الرحمن الرحیم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ارکان کیفیت های اولیه 4 رکن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با اجازه ی خدا </vt:lpstr>
      <vt:lpstr>بخش دوم : حفظ الصحه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دستورات مخصوص هر مزاج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saba</dc:creator>
  <cp:lastModifiedBy>Hamid</cp:lastModifiedBy>
  <cp:revision>41</cp:revision>
  <dcterms:created xsi:type="dcterms:W3CDTF">2013-11-01T12:34:27Z</dcterms:created>
  <dcterms:modified xsi:type="dcterms:W3CDTF">2024-05-11T15:39:01Z</dcterms:modified>
</cp:coreProperties>
</file>